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3" r:id="rId1"/>
    <p:sldMasterId id="2147484385" r:id="rId2"/>
  </p:sldMasterIdLst>
  <p:notesMasterIdLst>
    <p:notesMasterId r:id="rId25"/>
  </p:notesMasterIdLst>
  <p:handoutMasterIdLst>
    <p:handoutMasterId r:id="rId26"/>
  </p:handoutMasterIdLst>
  <p:sldIdLst>
    <p:sldId id="358" r:id="rId3"/>
    <p:sldId id="425" r:id="rId4"/>
    <p:sldId id="412" r:id="rId5"/>
    <p:sldId id="385" r:id="rId6"/>
    <p:sldId id="420" r:id="rId7"/>
    <p:sldId id="426" r:id="rId8"/>
    <p:sldId id="395" r:id="rId9"/>
    <p:sldId id="367" r:id="rId10"/>
    <p:sldId id="410" r:id="rId11"/>
    <p:sldId id="366" r:id="rId12"/>
    <p:sldId id="399" r:id="rId13"/>
    <p:sldId id="398" r:id="rId14"/>
    <p:sldId id="400" r:id="rId15"/>
    <p:sldId id="401" r:id="rId16"/>
    <p:sldId id="427" r:id="rId17"/>
    <p:sldId id="428" r:id="rId18"/>
    <p:sldId id="407" r:id="rId19"/>
    <p:sldId id="408" r:id="rId20"/>
    <p:sldId id="370" r:id="rId21"/>
    <p:sldId id="409" r:id="rId22"/>
    <p:sldId id="429" r:id="rId23"/>
    <p:sldId id="379" r:id="rId24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E3BECA"/>
    <a:srgbClr val="990000"/>
    <a:srgbClr val="993300"/>
    <a:srgbClr val="003300"/>
    <a:srgbClr val="0000CC"/>
    <a:srgbClr val="FF9900"/>
    <a:srgbClr val="CC3300"/>
    <a:srgbClr val="339933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2" autoAdjust="0"/>
    <p:restoredTop sz="90929"/>
  </p:normalViewPr>
  <p:slideViewPr>
    <p:cSldViewPr>
      <p:cViewPr varScale="1">
        <p:scale>
          <a:sx n="113" d="100"/>
          <a:sy n="113" d="100"/>
        </p:scale>
        <p:origin x="-14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6A5FB7E-C32B-4E5D-BA6D-6E1B2727D471}" type="datetime1">
              <a:rPr lang="it-IT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F0A66024-6F86-493B-B6F0-A2AACFC185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4500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1E12C49-50E0-44FA-93FF-CA2CFB859C4B}" type="datetime1">
              <a:rPr lang="it-IT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noProof="0" smtClean="0"/>
              <a:t>Fare clic per modificare gli stili del testo dello schema</a:t>
            </a:r>
          </a:p>
          <a:p>
            <a:pPr lvl="0"/>
            <a:r>
              <a:rPr lang="it-IT" altLang="it-IT" noProof="0" smtClean="0"/>
              <a:t>Secondo livello</a:t>
            </a:r>
          </a:p>
          <a:p>
            <a:pPr lvl="0"/>
            <a:r>
              <a:rPr lang="it-IT" altLang="it-IT" noProof="0" smtClean="0"/>
              <a:t>Terzo livello</a:t>
            </a:r>
          </a:p>
          <a:p>
            <a:pPr lvl="0"/>
            <a:r>
              <a:rPr lang="it-IT" altLang="it-IT" noProof="0" smtClean="0"/>
              <a:t>Quarto livello</a:t>
            </a:r>
          </a:p>
          <a:p>
            <a:pPr lvl="0"/>
            <a:r>
              <a:rPr lang="it-IT" altLang="it-IT" noProof="0" smtClean="0"/>
              <a:t>Quinto livello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066038D-45DE-4B9A-A52A-FCC3333597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0576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-128"/>
        <a:cs typeface="ＭＳ Ｐゴシック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-128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-128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-128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Tito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Segnaposto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41DEE-1371-4A60-861D-FB110D846C16}" type="datetime1">
              <a:rPr lang="en-US" smtClean="0"/>
              <a:pPr>
                <a:defRPr/>
              </a:pPr>
              <a:t>9/6/2016</a:t>
            </a:fld>
            <a:endParaRPr lang="en-US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6E6B7E-53E9-45D9-AD72-F88A664E0B61}" type="slidenum">
              <a:rPr lang="en-US" smtClean="0"/>
              <a:pPr>
                <a:defRPr/>
              </a:pPr>
              <a:t>‹N›</a:t>
            </a:fld>
            <a:endParaRPr lang="en-US">
              <a:solidFill>
                <a:srgbClr val="457607"/>
              </a:solidFill>
            </a:endParaRPr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Tito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Segnaposto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41DEE-1371-4A60-861D-FB110D846C16}" type="datetime1">
              <a:rPr lang="en-US" smtClean="0">
                <a:solidFill>
                  <a:srgbClr val="FEFAC9"/>
                </a:solidFill>
              </a:rPr>
              <a:pPr>
                <a:defRPr/>
              </a:pPr>
              <a:t>9/6/2016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6E6B7E-53E9-45D9-AD72-F88A664E0B61}" type="slidenum">
              <a:rPr lang="en-US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457607"/>
              </a:solidFill>
            </a:endParaRPr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897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18AEB0C-62CC-40C2-A9F0-AF89F74E59BC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56A6058-2B49-4EF3-8084-3656152AABB2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16" name="Segnaposto piè di pagin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64093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560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41403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2" name="Segnaposto contenut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4" name="Segnaposto contenut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290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056986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646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egnaposto contenut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1" name="Tito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364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18AEB0C-62CC-40C2-A9F0-AF89F74E59BC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56A6058-2B49-4EF3-8084-3656152AABB2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16" name="Segnaposto piè di pagin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68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01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8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2" name="Segnaposto contenut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4" name="Segnaposto contenut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egnaposto contenut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1" name="Tito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5AE0D41-29B1-4E4D-A868-BB0AE0912A3F}" type="datetime1">
              <a:rPr lang="it-IT" smtClean="0"/>
              <a:pPr>
                <a:defRPr/>
              </a:pPr>
              <a:t>06/09/2016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A4E3139-F653-45B2-A178-E6A2DAC821A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74" r:id="rId1"/>
    <p:sldLayoutId id="2147484375" r:id="rId2"/>
    <p:sldLayoutId id="2147484376" r:id="rId3"/>
    <p:sldLayoutId id="2147484377" r:id="rId4"/>
    <p:sldLayoutId id="2147484378" r:id="rId5"/>
    <p:sldLayoutId id="2147484379" r:id="rId6"/>
    <p:sldLayoutId id="2147484380" r:id="rId7"/>
    <p:sldLayoutId id="2147484381" r:id="rId8"/>
    <p:sldLayoutId id="2147484382" r:id="rId9"/>
    <p:sldLayoutId id="2147484383" r:id="rId10"/>
    <p:sldLayoutId id="2147484384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5AE0D41-29B1-4E4D-A868-BB0AE0912A3F}" type="datetime1">
              <a:rPr lang="it-IT" smtClean="0">
                <a:solidFill>
                  <a:srgbClr val="FEFAC9"/>
                </a:solidFill>
              </a:rPr>
              <a:pPr>
                <a:defRPr/>
              </a:pPr>
              <a:t>06/09/2016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it-IT">
              <a:solidFill>
                <a:srgbClr val="FEFAC9"/>
              </a:solidFill>
            </a:endParaRPr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A4E3139-F653-45B2-A178-E6A2DAC821AC}" type="slidenum">
              <a:rPr lang="it-IT" smtClean="0">
                <a:solidFill>
                  <a:srgbClr val="FEFAC9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EFAC9"/>
              </a:solidFill>
            </a:endParaRPr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113465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86" r:id="rId1"/>
    <p:sldLayoutId id="2147484387" r:id="rId2"/>
    <p:sldLayoutId id="2147484388" r:id="rId3"/>
    <p:sldLayoutId id="2147484389" r:id="rId4"/>
    <p:sldLayoutId id="2147484390" r:id="rId5"/>
    <p:sldLayoutId id="2147484391" r:id="rId6"/>
    <p:sldLayoutId id="2147484392" r:id="rId7"/>
    <p:sldLayoutId id="2147484393" r:id="rId8"/>
    <p:sldLayoutId id="2147484394" r:id="rId9"/>
    <p:sldLayoutId id="2147484395" r:id="rId10"/>
    <p:sldLayoutId id="2147484396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fagioli%20sulla%20testa.do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sedie_musicali.wmv" TargetMode="Externa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it/imgres?imgurl=http://workingmommy.myblog.it/media/02/00/4154270312.jpg&amp;imgrefurl=http://workingmommy.myblog.it/2012/11/25/l-amico-immaginario-dei-bambini/&amp;h=217&amp;w=232&amp;tbnid=73wFSfj6IA4zwM:&amp;zoom=1&amp;docid=crMjVuX2wNB1wM&amp;itg=1&amp;ei=y2M5U9CpCsHOygOJew&amp;tbm=isch&amp;ved=0CPsCEIQcMF4&amp;iact=rc&amp;dur=3026&amp;page=4&amp;start=91&amp;ndsp=3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Identikit%20ins..doc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it/url?sa=i&amp;rct=j&amp;q=&amp;esrc=s&amp;frm=1&amp;source=images&amp;cd=&amp;cad=rja&amp;uact=8&amp;ved=0CAcQjRxqFQoTCMaHk8KbsscCFYNOFAodRKIEgA&amp;url=http://www.clinicabaviera.it/blog/curiosita/leonardo-da-vinci-il-precursore-delle-lenti-contatto/&amp;ei=9uzSVca0IIOdUcTEkoAI&amp;bvm=bv.99804247,d.d24&amp;psig=AFQjCNGLx4oZJK9oYGIeHAbPqPy-GlLuKg&amp;ust=143997295898695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premionapoli.it/2005/ami_pen1/imm/pop/cooperazione%202.gi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304800" y="1981200"/>
            <a:ext cx="8610600" cy="990600"/>
          </a:xfrm>
          <a:prstGeom prst="rect">
            <a:avLst/>
          </a:prstGeom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it-IT" altLang="it-IT" sz="280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4099" name="Sottotitolo 2"/>
          <p:cNvSpPr txBox="1">
            <a:spLocks/>
          </p:cNvSpPr>
          <p:nvPr/>
        </p:nvSpPr>
        <p:spPr bwMode="auto">
          <a:xfrm>
            <a:off x="623888" y="3933825"/>
            <a:ext cx="789622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3"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endParaRPr lang="it-IT" altLang="it-IT" sz="1200" b="1">
              <a:solidFill>
                <a:schemeClr val="accent2"/>
              </a:solidFill>
              <a:latin typeface="Verdana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endParaRPr lang="it-IT" altLang="it-IT" sz="1200" b="1">
              <a:solidFill>
                <a:schemeClr val="accent2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8" name="Titolo 1"/>
          <p:cNvSpPr>
            <a:spLocks/>
          </p:cNvSpPr>
          <p:nvPr/>
        </p:nvSpPr>
        <p:spPr bwMode="auto">
          <a:xfrm>
            <a:off x="346075" y="174625"/>
            <a:ext cx="77724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>
                <a:solidFill>
                  <a:srgbClr val="800000"/>
                </a:solidFill>
                <a:latin typeface="Verdana" pitchFamily="34" charset="0"/>
              </a:rPr>
              <a:t>L’apprendimento cooperativo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>
                <a:solidFill>
                  <a:srgbClr val="800000"/>
                </a:solidFill>
                <a:latin typeface="Verdana" pitchFamily="34" charset="0"/>
              </a:rPr>
              <a:t>per una didattica efficace </a:t>
            </a:r>
            <a:br>
              <a:rPr lang="it-IT" altLang="it-IT" sz="2000" b="1" dirty="0">
                <a:solidFill>
                  <a:srgbClr val="800000"/>
                </a:solidFill>
                <a:latin typeface="Verdana" pitchFamily="34" charset="0"/>
              </a:rPr>
            </a:br>
            <a:endParaRPr lang="it-IT" altLang="it-IT" sz="2000" b="1" dirty="0">
              <a:solidFill>
                <a:srgbClr val="800000"/>
              </a:solidFill>
              <a:latin typeface="Verdana" pitchFamily="34" charset="0"/>
            </a:endParaRPr>
          </a:p>
        </p:txBody>
      </p:sp>
      <p:pic>
        <p:nvPicPr>
          <p:cNvPr id="9" name="Picture 2" descr="Carta di gior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36" y="1981200"/>
            <a:ext cx="6985000" cy="1563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1"/>
          <p:cNvSpPr>
            <a:spLocks noChangeArrowheads="1"/>
          </p:cNvSpPr>
          <p:nvPr/>
        </p:nvSpPr>
        <p:spPr bwMode="auto">
          <a:xfrm>
            <a:off x="741363" y="4005263"/>
            <a:ext cx="7705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rgbClr val="800000"/>
                </a:solidFill>
                <a:latin typeface="Verdana" pitchFamily="34" charset="0"/>
              </a:rPr>
              <a:t>Costruire il clima di classe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914400" y="5638800"/>
            <a:ext cx="75596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solidFill>
                  <a:srgbClr val="800000"/>
                </a:solidFill>
              </a:rPr>
              <a:t>I.C. Salò                                                                                       Anna  </a:t>
            </a:r>
            <a:r>
              <a:rPr lang="it-IT" altLang="it-IT" sz="2000" b="1" dirty="0">
                <a:solidFill>
                  <a:srgbClr val="800000"/>
                </a:solidFill>
              </a:rPr>
              <a:t>Segreto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solidFill>
                  <a:srgbClr val="800000"/>
                </a:solidFill>
              </a:rPr>
              <a:t>Settembre 2016</a:t>
            </a:r>
            <a:endParaRPr lang="it-IT" altLang="it-IT" sz="20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mani-C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45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0" y="57150"/>
            <a:ext cx="3313113" cy="13843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Anche l’interazione </a:t>
            </a:r>
          </a:p>
          <a:p>
            <a:pPr>
              <a:defRPr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va intenzionalmente</a:t>
            </a:r>
          </a:p>
          <a:p>
            <a:pPr>
              <a:defRPr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progettata</a:t>
            </a:r>
            <a:endParaRPr lang="it-IT" altLang="it-IT" sz="28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6" name="CasellaDiTesto 1"/>
          <p:cNvSpPr txBox="1">
            <a:spLocks noChangeArrowheads="1"/>
          </p:cNvSpPr>
          <p:nvPr/>
        </p:nvSpPr>
        <p:spPr bwMode="auto">
          <a:xfrm>
            <a:off x="6443663" y="57150"/>
            <a:ext cx="2520950" cy="13843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Sono necessarie attività mirate</a:t>
            </a: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3313113" y="3213100"/>
            <a:ext cx="2851150" cy="347821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it-IT" altLang="it-IT" sz="2400" b="1" dirty="0">
              <a:solidFill>
                <a:srgbClr val="339933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Attività per il </a:t>
            </a:r>
            <a:r>
              <a:rPr lang="it-IT" altLang="it-IT" sz="28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clima di classe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800" b="1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it-IT" altLang="it-IT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Attività per la </a:t>
            </a:r>
            <a:r>
              <a:rPr lang="it-IT" altLang="it-IT" sz="28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coesione di gruppo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800" b="1" dirty="0">
              <a:solidFill>
                <a:srgbClr val="C000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917575"/>
            <a:ext cx="2243138" cy="164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3" y="1628775"/>
            <a:ext cx="3646487" cy="2736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179388" y="333375"/>
            <a:ext cx="547211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3200" b="1">
                <a:solidFill>
                  <a:srgbClr val="FFFF00"/>
                </a:solidFill>
                <a:latin typeface="Verdana" pitchFamily="34" charset="0"/>
                <a:cs typeface="Arial" charset="0"/>
              </a:rPr>
              <a:t>Un gioco per iniziare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433888" y="2649538"/>
            <a:ext cx="4475162" cy="253365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it-IT" alt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In che cosa è diverso questo gioco </a:t>
            </a:r>
          </a:p>
          <a:p>
            <a:pPr algn="ctr">
              <a:defRPr/>
            </a:pPr>
            <a:r>
              <a:rPr lang="it-IT" alt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rispetto </a:t>
            </a:r>
          </a:p>
          <a:p>
            <a:pPr algn="ctr">
              <a:defRPr/>
            </a:pPr>
            <a:r>
              <a:rPr lang="it-IT" alt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a una versione tradizionale?</a:t>
            </a:r>
          </a:p>
          <a:p>
            <a:pPr algn="ctr">
              <a:defRPr/>
            </a:pPr>
            <a:endParaRPr lang="it-IT" altLang="it-IT" sz="2400" b="1" i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ＭＳ Ｐゴシック" charset="-128"/>
            </a:endParaRPr>
          </a:p>
          <a:p>
            <a:pPr algn="ctr">
              <a:defRPr/>
            </a:pPr>
            <a:r>
              <a:rPr lang="it-IT" alt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Quali abilità e percezioni </a:t>
            </a:r>
          </a:p>
          <a:p>
            <a:pPr algn="ctr">
              <a:defRPr/>
            </a:pPr>
            <a:r>
              <a:rPr lang="it-IT" alt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ＭＳ Ｐゴシック" charset="-128"/>
              </a:rPr>
              <a:t>intende  promuovere</a:t>
            </a:r>
            <a:r>
              <a:rPr lang="it-IT" altLang="it-IT" b="1" i="1" dirty="0">
                <a:solidFill>
                  <a:schemeClr val="bg2">
                    <a:lumMod val="50000"/>
                  </a:schemeClr>
                </a:solidFill>
                <a:ea typeface="ＭＳ Ｐゴシック" charset="-128"/>
              </a:rPr>
              <a:t>?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285486">
            <a:off x="4433887" y="5639594"/>
            <a:ext cx="4321175" cy="766762"/>
          </a:xfrm>
          <a:prstGeom prst="wave">
            <a:avLst>
              <a:gd name="adj1" fmla="val 13005"/>
              <a:gd name="adj2" fmla="val 1306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it-IT" altLang="it-IT" b="1" i="1" dirty="0" smtClean="0">
                <a:solidFill>
                  <a:srgbClr val="000000"/>
                </a:solidFill>
                <a:latin typeface="Arial" charset="0"/>
              </a:rPr>
              <a:t>Pensa, discuti in coppia, condividi</a:t>
            </a:r>
            <a:endParaRPr lang="it-IT" altLang="it-IT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Freccia bidirezionale verticale 2"/>
          <p:cNvSpPr/>
          <p:nvPr/>
        </p:nvSpPr>
        <p:spPr>
          <a:xfrm rot="10800000">
            <a:off x="1183449" y="4899025"/>
            <a:ext cx="484632" cy="644355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4346" name="CasellaDiTesto 10"/>
          <p:cNvSpPr txBox="1">
            <a:spLocks noChangeArrowheads="1"/>
          </p:cNvSpPr>
          <p:nvPr/>
        </p:nvSpPr>
        <p:spPr bwMode="auto">
          <a:xfrm>
            <a:off x="179388" y="4437063"/>
            <a:ext cx="2878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COMPETIZIONE</a:t>
            </a:r>
          </a:p>
        </p:txBody>
      </p:sp>
      <p:sp>
        <p:nvSpPr>
          <p:cNvPr id="14347" name="CasellaDiTesto 11"/>
          <p:cNvSpPr txBox="1">
            <a:spLocks noChangeArrowheads="1"/>
          </p:cNvSpPr>
          <p:nvPr/>
        </p:nvSpPr>
        <p:spPr bwMode="auto">
          <a:xfrm>
            <a:off x="250825" y="5561013"/>
            <a:ext cx="3387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COLLABORAZIONE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056437" cy="720725"/>
          </a:xfrm>
        </p:spPr>
        <p:txBody>
          <a:bodyPr>
            <a:normAutofit fontScale="90000"/>
          </a:bodyPr>
          <a:lstStyle/>
          <a:p>
            <a:pPr algn="ctr"/>
            <a:r>
              <a:rPr lang="it-IT" altLang="it-IT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Sedie musicali</a:t>
            </a:r>
          </a:p>
        </p:txBody>
      </p:sp>
      <p:pic>
        <p:nvPicPr>
          <p:cNvPr id="15363" name="Segnaposto contenuto 3">
            <a:hlinkClick r:id="rId3"/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196975"/>
            <a:ext cx="59848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51275" y="4989513"/>
            <a:ext cx="4968875" cy="129698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it-IT" altLang="it-IT" sz="2400" b="1" i="1" dirty="0">
                <a:solidFill>
                  <a:srgbClr val="003300"/>
                </a:solidFill>
                <a:latin typeface="Calibri" panose="020F0502020204030204" pitchFamily="34" charset="0"/>
                <a:ea typeface="ＭＳ Ｐゴシック" charset="-128"/>
              </a:rPr>
              <a:t>Che cosa insegna questa versione </a:t>
            </a:r>
          </a:p>
          <a:p>
            <a:pPr algn="ctr">
              <a:defRPr/>
            </a:pPr>
            <a:r>
              <a:rPr lang="it-IT" altLang="it-IT" sz="2400" b="1" i="1" dirty="0">
                <a:solidFill>
                  <a:srgbClr val="003300"/>
                </a:solidFill>
                <a:latin typeface="Calibri" panose="020F0502020204030204" pitchFamily="34" charset="0"/>
                <a:ea typeface="ＭＳ Ｐゴシック" charset="-128"/>
              </a:rPr>
              <a:t>del gioco?</a:t>
            </a:r>
            <a:endParaRPr lang="it-IT" altLang="it-IT" b="1" i="1" dirty="0">
              <a:solidFill>
                <a:srgbClr val="003300"/>
              </a:solidFill>
              <a:ea typeface="ＭＳ Ｐゴシック" charset="-128"/>
            </a:endParaRPr>
          </a:p>
        </p:txBody>
      </p:sp>
      <p:graphicFrame>
        <p:nvGraphicFramePr>
          <p:cNvPr id="15365" name="Oggetto 5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43026"/>
              </p:ext>
            </p:extLst>
          </p:nvPr>
        </p:nvGraphicFramePr>
        <p:xfrm>
          <a:off x="6732588" y="3213100"/>
          <a:ext cx="1736725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Oggetto shell Packager" showAsIcon="1" r:id="rId6" imgW="1188000" imgH="486000" progId="Package">
                  <p:embed/>
                </p:oleObj>
              </mc:Choice>
              <mc:Fallback>
                <p:oleObj name="Oggetto shell Packager" showAsIcon="1" r:id="rId6" imgW="1188000" imgH="486000" progId="Package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3213100"/>
                        <a:ext cx="1736725" cy="1157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CasellaDiTesto 9"/>
          <p:cNvSpPr txBox="1">
            <a:spLocks noChangeArrowheads="1"/>
          </p:cNvSpPr>
          <p:nvPr/>
        </p:nvSpPr>
        <p:spPr bwMode="auto">
          <a:xfrm>
            <a:off x="395288" y="6154738"/>
            <a:ext cx="2022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 i="1">
                <a:solidFill>
                  <a:srgbClr val="FFFF00"/>
                </a:solidFill>
                <a:latin typeface="Calibri" pitchFamily="34" charset="0"/>
                <a:cs typeface="Arial" charset="0"/>
              </a:rPr>
              <a:t>Ins. Carla Castellari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Segnaposto contenuto 3" descr="https://encrypted-tbn1.gstatic.com/images?q=tbn:ANd9GcRFiy1NQLqTxIhgRceDyYDd9kQZUUjXP7NzfVGvma8CIFOGsGmA2Q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628775"/>
            <a:ext cx="3097212" cy="2952750"/>
          </a:xfrm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5" name="Immagine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852738"/>
            <a:ext cx="3060700" cy="298926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6388" name="CasellaDiTesto 6"/>
          <p:cNvSpPr txBox="1">
            <a:spLocks noChangeArrowheads="1"/>
          </p:cNvSpPr>
          <p:nvPr/>
        </p:nvSpPr>
        <p:spPr bwMode="auto">
          <a:xfrm>
            <a:off x="539750" y="547688"/>
            <a:ext cx="31686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cs typeface="Arial" charset="0"/>
              </a:rPr>
              <a:t>L’amico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cs typeface="Arial" charset="0"/>
              </a:rPr>
              <a:t>segreto</a:t>
            </a:r>
          </a:p>
        </p:txBody>
      </p:sp>
      <p:sp>
        <p:nvSpPr>
          <p:cNvPr id="16389" name="CasellaDiTesto 7"/>
          <p:cNvSpPr txBox="1">
            <a:spLocks noChangeArrowheads="1"/>
          </p:cNvSpPr>
          <p:nvPr/>
        </p:nvSpPr>
        <p:spPr bwMode="auto">
          <a:xfrm>
            <a:off x="4960938" y="1700213"/>
            <a:ext cx="38703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cs typeface="Arial" charset="0"/>
              </a:rPr>
              <a:t>La catena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cs typeface="Arial" charset="0"/>
              </a:rPr>
              <a:t>dell’amicizia</a:t>
            </a:r>
          </a:p>
        </p:txBody>
      </p:sp>
      <p:sp>
        <p:nvSpPr>
          <p:cNvPr id="16390" name="CasellaDiTesto 8"/>
          <p:cNvSpPr txBox="1">
            <a:spLocks noChangeArrowheads="1"/>
          </p:cNvSpPr>
          <p:nvPr/>
        </p:nvSpPr>
        <p:spPr bwMode="auto">
          <a:xfrm>
            <a:off x="971550" y="5373688"/>
            <a:ext cx="2879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4400" b="1">
                <a:solidFill>
                  <a:srgbClr val="FFFF00"/>
                </a:solidFill>
                <a:cs typeface="Arial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15" y="3993034"/>
            <a:ext cx="5942857" cy="2638095"/>
          </a:xfrm>
        </p:spPr>
      </p:pic>
      <p:pic>
        <p:nvPicPr>
          <p:cNvPr id="5" name="Immagin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5441437" cy="151216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289242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/>
          <p:nvPr/>
        </p:nvPicPr>
        <p:blipFill>
          <a:blip r:embed="rId5"/>
          <a:stretch>
            <a:fillRect/>
          </a:stretch>
        </p:blipFill>
        <p:spPr>
          <a:xfrm>
            <a:off x="3132138" y="44625"/>
            <a:ext cx="4464198" cy="158417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7414" name="CasellaDiTesto 7"/>
          <p:cNvSpPr txBox="1">
            <a:spLocks noChangeArrowheads="1"/>
          </p:cNvSpPr>
          <p:nvPr/>
        </p:nvSpPr>
        <p:spPr bwMode="auto">
          <a:xfrm>
            <a:off x="4211960" y="1693069"/>
            <a:ext cx="46085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3200" b="1" dirty="0">
                <a:solidFill>
                  <a:srgbClr val="FFFF00"/>
                </a:solidFill>
                <a:latin typeface="Verdana" pitchFamily="34" charset="0"/>
                <a:cs typeface="Arial" charset="0"/>
              </a:rPr>
              <a:t>Le nostre cartoline</a:t>
            </a:r>
          </a:p>
        </p:txBody>
      </p:sp>
      <p:sp>
        <p:nvSpPr>
          <p:cNvPr id="12" name="CasellaDiTesto 11"/>
          <p:cNvSpPr txBox="1">
            <a:spLocks noChangeArrowheads="1"/>
          </p:cNvSpPr>
          <p:nvPr/>
        </p:nvSpPr>
        <p:spPr bwMode="auto">
          <a:xfrm>
            <a:off x="85725" y="4708188"/>
            <a:ext cx="251062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tx1">
                    <a:lumMod val="85000"/>
                  </a:schemeClr>
                </a:solidFill>
                <a:cs typeface="Arial" charset="0"/>
              </a:rPr>
              <a:t>Su quali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tx1">
                    <a:lumMod val="85000"/>
                  </a:schemeClr>
                </a:solidFill>
                <a:cs typeface="Arial" charset="0"/>
              </a:rPr>
              <a:t>componenti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tx1">
                    <a:lumMod val="85000"/>
                  </a:schemeClr>
                </a:solidFill>
                <a:cs typeface="Arial" charset="0"/>
              </a:rPr>
              <a:t>dell’interazione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tx1">
                    <a:lumMod val="85000"/>
                  </a:schemeClr>
                </a:solidFill>
                <a:cs typeface="Arial" charset="0"/>
              </a:rPr>
              <a:t>si sta lavorando?</a:t>
            </a:r>
          </a:p>
        </p:txBody>
      </p:sp>
      <p:sp>
        <p:nvSpPr>
          <p:cNvPr id="17416" name="CasellaDiTesto 9"/>
          <p:cNvSpPr txBox="1">
            <a:spLocks noChangeArrowheads="1"/>
          </p:cNvSpPr>
          <p:nvPr/>
        </p:nvSpPr>
        <p:spPr bwMode="auto">
          <a:xfrm>
            <a:off x="251520" y="6237312"/>
            <a:ext cx="2095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 i="1" dirty="0" err="1">
                <a:solidFill>
                  <a:srgbClr val="FFFF00"/>
                </a:solidFill>
                <a:latin typeface="Calibri" pitchFamily="34" charset="0"/>
                <a:cs typeface="Arial" charset="0"/>
              </a:rPr>
              <a:t>Ins</a:t>
            </a:r>
            <a:r>
              <a:rPr lang="it-IT" altLang="it-IT" sz="1800" b="1" i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. Giustina Allegro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0" y="4061857"/>
            <a:ext cx="300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FF00"/>
                </a:solidFill>
              </a:rPr>
              <a:t>Condivisione con intervista a tre passi</a:t>
            </a:r>
            <a:endParaRPr lang="it-IT" b="1" dirty="0">
              <a:solidFill>
                <a:srgbClr val="FFFF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7858148" y="1071546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Eliminare?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40873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defRPr/>
            </a:pPr>
            <a:endParaRPr lang="it-IT" altLang="it-IT" sz="2400" b="1" dirty="0" smtClean="0"/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Nome 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ha </a:t>
            </a:r>
            <a:r>
              <a:rPr lang="it-IT" altLang="it-IT" b="1" dirty="0" smtClean="0">
                <a:latin typeface="Calibri" panose="020F0502020204030204" pitchFamily="34" charset="0"/>
              </a:rPr>
              <a:t>(</a:t>
            </a:r>
            <a:r>
              <a:rPr lang="it-IT" altLang="it-IT" b="1" i="1" dirty="0" smtClean="0">
                <a:latin typeface="Calibri" panose="020F0502020204030204" pitchFamily="34" charset="0"/>
              </a:rPr>
              <a:t>due frasi su come sei</a:t>
            </a:r>
            <a:r>
              <a:rPr lang="it-IT" altLang="it-IT" b="1" dirty="0" smtClean="0">
                <a:latin typeface="Calibri" panose="020F0502020204030204" pitchFamily="34" charset="0"/>
              </a:rPr>
              <a:t>)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è</a:t>
            </a:r>
            <a:r>
              <a:rPr lang="it-IT" altLang="it-IT" b="1" dirty="0" smtClean="0">
                <a:latin typeface="Calibri" panose="020F0502020204030204" pitchFamily="34" charset="0"/>
              </a:rPr>
              <a:t> (</a:t>
            </a:r>
            <a:r>
              <a:rPr lang="it-IT" altLang="it-IT" b="1" i="1" dirty="0" smtClean="0">
                <a:latin typeface="Calibri" panose="020F0502020204030204" pitchFamily="34" charset="0"/>
              </a:rPr>
              <a:t>quattro parole che descrivono il tuo carattere</a:t>
            </a:r>
            <a:r>
              <a:rPr lang="it-IT" altLang="it-IT" b="1" dirty="0" smtClean="0">
                <a:latin typeface="Calibri" panose="020F0502020204030204" pitchFamily="34" charset="0"/>
              </a:rPr>
              <a:t>)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ama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……………., ………………… e ……………….. 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crede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…………………………………………………..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vuole diventare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……………………………………..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si preoccupa di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……………………………………….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ha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………………….., …………………, ………………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Che dice spesso </a:t>
            </a:r>
            <a:r>
              <a:rPr lang="it-IT" altLang="it-IT" b="1" dirty="0" smtClean="0">
                <a:latin typeface="Calibri" panose="020F0502020204030204" pitchFamily="34" charset="0"/>
              </a:rPr>
              <a:t>…………………………………………..</a:t>
            </a:r>
          </a:p>
          <a:p>
            <a:pPr>
              <a:defRPr/>
            </a:pPr>
            <a:r>
              <a:rPr lang="it-IT" altLang="it-IT" sz="2400" b="1" dirty="0" smtClean="0">
                <a:latin typeface="Calibri" panose="020F0502020204030204" pitchFamily="34" charset="0"/>
              </a:rPr>
              <a:t>Cognome </a:t>
            </a:r>
          </a:p>
        </p:txBody>
      </p:sp>
      <p:sp>
        <p:nvSpPr>
          <p:cNvPr id="15363" name="AutoShape 4"/>
          <p:cNvSpPr>
            <a:spLocks noChangeArrowheads="1"/>
          </p:cNvSpPr>
          <p:nvPr/>
        </p:nvSpPr>
        <p:spPr bwMode="auto">
          <a:xfrm rot="742934">
            <a:off x="6003925" y="-158750"/>
            <a:ext cx="3657600" cy="1662113"/>
          </a:xfrm>
          <a:prstGeom prst="irregularSeal2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it-IT" altLang="it-IT" sz="2800" b="1">
                <a:solidFill>
                  <a:srgbClr val="FFFF99"/>
                </a:solidFill>
                <a:latin typeface="Verdana" pitchFamily="34" charset="0"/>
              </a:rPr>
              <a:t>BIOPOEMA</a:t>
            </a:r>
          </a:p>
        </p:txBody>
      </p:sp>
    </p:spTree>
    <p:extLst>
      <p:ext uri="{BB962C8B-B14F-4D97-AF65-F5344CB8AC3E}">
        <p14:creationId xmlns:p14="http://schemas.microsoft.com/office/powerpoint/2010/main" val="296610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contenuto 2"/>
          <p:cNvSpPr>
            <a:spLocks noGrp="1"/>
          </p:cNvSpPr>
          <p:nvPr>
            <p:ph idx="1"/>
          </p:nvPr>
        </p:nvSpPr>
        <p:spPr>
          <a:xfrm>
            <a:off x="1" y="34426"/>
            <a:ext cx="9144000" cy="6919913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>
              <a:buFontTx/>
              <a:buNone/>
            </a:pPr>
            <a:r>
              <a:rPr lang="it-IT" altLang="it-IT" sz="2400" b="1" i="1" dirty="0" smtClean="0">
                <a:solidFill>
                  <a:srgbClr val="FFFF00"/>
                </a:solidFill>
                <a:latin typeface="Calibri" pitchFamily="34" charset="0"/>
              </a:rPr>
              <a:t>Paola</a:t>
            </a:r>
            <a:r>
              <a:rPr lang="it-IT" altLang="it-IT" sz="2400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it-IT" altLang="it-IT" sz="2400" dirty="0" smtClean="0">
              <a:solidFill>
                <a:srgbClr val="FFFF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</a:rPr>
              <a:t>E’  </a:t>
            </a:r>
            <a:r>
              <a:rPr lang="it-IT" altLang="it-IT" b="1" i="1" dirty="0" smtClean="0">
                <a:latin typeface="Calibri" pitchFamily="34" charset="0"/>
              </a:rPr>
              <a:t>una ragazza di 12 anni</a:t>
            </a: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</a:rPr>
              <a:t>CHE HA </a:t>
            </a:r>
            <a:r>
              <a:rPr lang="it-IT" altLang="it-IT" b="1" i="1" dirty="0" smtClean="0">
                <a:latin typeface="Calibri" pitchFamily="34" charset="0"/>
              </a:rPr>
              <a:t>capelli castani e occhi verdi</a:t>
            </a: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È 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bassetta, spiritosa, pratica, qualche volta paurosa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AMA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andare in giro con gli amici, guardare la televisione e ascoltare musica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CREDE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che le persone dovrebbero essere gentili  l’una con l’altra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VUOLE DIVENTARE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una assistente sociale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SI PREOCCUPA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del fratellino e della mamma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CHE HA </a:t>
            </a:r>
            <a:r>
              <a:rPr lang="it-IT" altLang="it-IT" b="1" i="1" dirty="0" smtClean="0">
                <a:latin typeface="Calibri" pitchFamily="34" charset="0"/>
                <a:cs typeface="Times New Roman" pitchFamily="18" charset="0"/>
              </a:rPr>
              <a:t>un grande sorriso, un grande cuore e un cervello smemorato</a:t>
            </a:r>
            <a:endParaRPr lang="it-IT" altLang="it-IT" b="1" dirty="0" smtClean="0"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it-IT" altLang="it-IT" b="1" i="1" dirty="0" smtClean="0">
                <a:solidFill>
                  <a:srgbClr val="FFFF00"/>
                </a:solidFill>
                <a:latin typeface="Calibri" pitchFamily="34" charset="0"/>
              </a:rPr>
              <a:t>CHE DICE SPESSO</a:t>
            </a:r>
            <a:r>
              <a:rPr lang="it-IT" altLang="it-IT" b="1" i="1" dirty="0" smtClean="0">
                <a:latin typeface="Calibri" pitchFamily="34" charset="0"/>
              </a:rPr>
              <a:t>: “Mi stai prendendo in giro?”</a:t>
            </a:r>
          </a:p>
          <a:p>
            <a:pPr algn="ctr">
              <a:buFontTx/>
              <a:buNone/>
            </a:pPr>
            <a:r>
              <a:rPr lang="it-IT" altLang="it-IT" sz="2400" b="1" i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Poletti</a:t>
            </a:r>
            <a:endParaRPr lang="it-IT" altLang="it-IT" sz="2400" b="1" dirty="0" smtClean="0">
              <a:solidFill>
                <a:srgbClr val="FFFF00"/>
              </a:solidFill>
              <a:latin typeface="Calibri" pitchFamily="34" charset="0"/>
              <a:cs typeface="Times New Roman" pitchFamily="18" charset="0"/>
            </a:endParaRPr>
          </a:p>
          <a:p>
            <a:endParaRPr lang="it-IT" altLang="it-IT" dirty="0" smtClean="0"/>
          </a:p>
        </p:txBody>
      </p:sp>
      <p:sp>
        <p:nvSpPr>
          <p:cNvPr id="4" name="Documento 3"/>
          <p:cNvSpPr/>
          <p:nvPr/>
        </p:nvSpPr>
        <p:spPr>
          <a:xfrm rot="1450785">
            <a:off x="6574315" y="403913"/>
            <a:ext cx="2411194" cy="612648"/>
          </a:xfrm>
          <a:prstGeom prst="flowChartDocumen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2800" b="1" dirty="0">
                <a:latin typeface="Calibri" panose="020F0502020204030204" pitchFamily="34" charset="0"/>
              </a:rPr>
              <a:t>Esempio</a:t>
            </a:r>
          </a:p>
        </p:txBody>
      </p:sp>
    </p:spTree>
    <p:extLst>
      <p:ext uri="{BB962C8B-B14F-4D97-AF65-F5344CB8AC3E}">
        <p14:creationId xmlns:p14="http://schemas.microsoft.com/office/powerpoint/2010/main" val="324618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/>
          </p:nvPr>
        </p:nvSpPr>
        <p:spPr>
          <a:xfrm>
            <a:off x="1368945" y="116632"/>
            <a:ext cx="6480720" cy="803275"/>
          </a:xfrm>
        </p:spPr>
        <p:txBody>
          <a:bodyPr>
            <a:normAutofit fontScale="90000"/>
          </a:bodyPr>
          <a:lstStyle/>
          <a:p>
            <a:r>
              <a:rPr lang="it-IT" altLang="it-IT" sz="32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it-IT" altLang="it-IT" sz="32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it-IT" altLang="it-IT" sz="3600" b="1" dirty="0" smtClean="0">
                <a:solidFill>
                  <a:srgbClr val="FFFF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MATERIALI PER NOI</a:t>
            </a:r>
          </a:p>
        </p:txBody>
      </p:sp>
      <p:sp>
        <p:nvSpPr>
          <p:cNvPr id="7" name="Rettangolo 6"/>
          <p:cNvSpPr/>
          <p:nvPr/>
        </p:nvSpPr>
        <p:spPr>
          <a:xfrm>
            <a:off x="104337" y="2520950"/>
            <a:ext cx="2778053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Costruire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clima di classe</a:t>
            </a:r>
          </a:p>
        </p:txBody>
      </p:sp>
      <p:sp>
        <p:nvSpPr>
          <p:cNvPr id="6" name="Rettangolo 5"/>
          <p:cNvSpPr/>
          <p:nvPr/>
        </p:nvSpPr>
        <p:spPr>
          <a:xfrm>
            <a:off x="109537" y="3791743"/>
            <a:ext cx="2880890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Costruire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coesione di gruppo</a:t>
            </a:r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109537" y="6093296"/>
            <a:ext cx="8999537" cy="400050"/>
          </a:xfrm>
          <a:prstGeom prst="rect">
            <a:avLst/>
          </a:prstGeom>
          <a:solidFill>
            <a:srgbClr val="FF99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it-IT" altLang="it-IT" sz="2000" dirty="0" smtClean="0">
                <a:solidFill>
                  <a:srgbClr val="0000CC"/>
                </a:solidFill>
                <a:cs typeface="Arial" charset="0"/>
              </a:rPr>
              <a:t>http://memoesperienze.comune.modena.it/appr_cooperativo/index.html</a:t>
            </a:r>
          </a:p>
        </p:txBody>
      </p:sp>
      <p:sp>
        <p:nvSpPr>
          <p:cNvPr id="18451" name="CasellaDiTesto 1"/>
          <p:cNvSpPr txBox="1">
            <a:spLocks noChangeArrowheads="1"/>
          </p:cNvSpPr>
          <p:nvPr/>
        </p:nvSpPr>
        <p:spPr bwMode="auto">
          <a:xfrm>
            <a:off x="522740" y="5013176"/>
            <a:ext cx="1455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it-IT" altLang="it-IT" sz="2800" b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Primaria</a:t>
            </a:r>
            <a:endParaRPr lang="it-IT" altLang="it-IT" sz="2800" b="1" dirty="0">
              <a:solidFill>
                <a:srgbClr val="FFFF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Freccia in giù 2"/>
          <p:cNvSpPr/>
          <p:nvPr/>
        </p:nvSpPr>
        <p:spPr bwMode="auto">
          <a:xfrm>
            <a:off x="1008732" y="5528590"/>
            <a:ext cx="484632" cy="561837"/>
          </a:xfrm>
          <a:prstGeom prst="downArrow">
            <a:avLst/>
          </a:prstGeom>
          <a:solidFill>
            <a:srgbClr val="FFFF00"/>
          </a:solidFill>
          <a:ln/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defRPr/>
            </a:pPr>
            <a:endParaRPr lang="it-IT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01178" y="1196752"/>
            <a:ext cx="3143250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 smtClean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Giochi cooperativi</a:t>
            </a:r>
            <a:endParaRPr lang="it-IT" sz="2400" b="1" dirty="0">
              <a:solidFill>
                <a:srgbClr val="99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 descr="C:\Users\Anna\Documents\Memo pubblicazione\materiale lavorati -\II PARTE\collaborazione-300x18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428" y="2512482"/>
            <a:ext cx="2853690" cy="179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/>
          <p:cNvSpPr/>
          <p:nvPr/>
        </p:nvSpPr>
        <p:spPr>
          <a:xfrm>
            <a:off x="6280949" y="1052736"/>
            <a:ext cx="2778053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Costruire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clima di classe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6366788" y="2339444"/>
            <a:ext cx="2701378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Costruire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coesione di gruppo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6365947" y="3603389"/>
            <a:ext cx="2778053" cy="10715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 smtClean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Co-costruire </a:t>
            </a:r>
            <a:endParaRPr lang="it-IT" sz="2400" b="1" dirty="0">
              <a:solidFill>
                <a:srgbClr val="99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</a:t>
            </a:r>
            <a:r>
              <a:rPr lang="it-IT" sz="2400" b="1" dirty="0" smtClean="0">
                <a:solidFill>
                  <a:srgbClr val="99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 regole</a:t>
            </a:r>
            <a:endParaRPr lang="it-IT" sz="2400" b="1" dirty="0">
              <a:solidFill>
                <a:srgbClr val="99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"/>
          <p:cNvSpPr txBox="1">
            <a:spLocks noChangeArrowheads="1"/>
          </p:cNvSpPr>
          <p:nvPr/>
        </p:nvSpPr>
        <p:spPr bwMode="auto">
          <a:xfrm>
            <a:off x="6942051" y="4903966"/>
            <a:ext cx="18340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it-IT" altLang="it-IT" sz="2800" b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Secondaria</a:t>
            </a:r>
            <a:endParaRPr lang="it-IT" altLang="it-IT" sz="2800" b="1" dirty="0">
              <a:solidFill>
                <a:srgbClr val="FFFF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395288" y="188913"/>
            <a:ext cx="4176712" cy="606425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endParaRPr lang="it-IT" altLang="it-IT" sz="1600" b="1" i="1" dirty="0" smtClean="0">
              <a:latin typeface="Calibri" pitchFamily="34" charset="0"/>
            </a:endParaRPr>
          </a:p>
          <a:p>
            <a:pPr marL="273050" indent="-1588"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3200" b="1" i="1" dirty="0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OGNI GRUPPO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it-IT" altLang="it-IT" sz="3200" b="1" dirty="0" smtClean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-11113"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Suddividere i fogli e </a:t>
            </a:r>
          </a:p>
          <a:p>
            <a:pPr indent="-11113"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s</a:t>
            </a: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tudiare individualmente.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it-IT" altLang="it-IT" sz="2800" b="1" dirty="0">
              <a:solidFill>
                <a:srgbClr val="990000"/>
              </a:solidFill>
              <a:latin typeface="Calibri" pitchFamily="34" charset="0"/>
              <a:cs typeface="Times New Roman" pitchFamily="18" charset="0"/>
            </a:endParaRP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Condividere nel gruppo 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e discutere gli scopi.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it-IT" altLang="it-IT" sz="2800" b="1" dirty="0" smtClean="0">
              <a:solidFill>
                <a:srgbClr val="990000"/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Scegliere due attività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da condividere con gli altri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it-IT" altLang="it-IT" sz="2800" b="1" dirty="0" smtClean="0">
                <a:solidFill>
                  <a:srgbClr val="990000"/>
                </a:solidFill>
                <a:latin typeface="Calibri" pitchFamily="34" charset="0"/>
                <a:cs typeface="Times New Roman" pitchFamily="18" charset="0"/>
              </a:rPr>
              <a:t>gruppi.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endParaRPr lang="it-IT" altLang="it-IT" sz="2800" b="1" dirty="0" smtClean="0">
              <a:latin typeface="Calibri" pitchFamily="34" charset="0"/>
            </a:endParaRPr>
          </a:p>
        </p:txBody>
      </p:sp>
      <p:pic>
        <p:nvPicPr>
          <p:cNvPr id="19459" name="Picture 4" descr="mafis-collaborazion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806532"/>
            <a:ext cx="4566779" cy="434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 rot="1064084">
            <a:off x="5342155" y="4772947"/>
            <a:ext cx="2797175" cy="765175"/>
          </a:xfrm>
          <a:prstGeom prst="wave">
            <a:avLst>
              <a:gd name="adj1" fmla="val 13005"/>
              <a:gd name="adj2" fmla="val 0"/>
            </a:avLst>
          </a:prstGeom>
          <a:blipFill>
            <a:blip r:embed="rId4"/>
            <a:tile tx="0" ty="0" sx="100000" sy="100000" flip="none" algn="tl"/>
          </a:blipFill>
          <a:ln w="28575">
            <a:solidFill>
              <a:srgbClr val="FF9933"/>
            </a:solidFill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it-IT" altLang="it-IT" b="1" dirty="0" smtClean="0">
                <a:solidFill>
                  <a:srgbClr val="000000"/>
                </a:solidFill>
                <a:latin typeface="Arial" charset="0"/>
              </a:rPr>
              <a:t>Co-op </a:t>
            </a:r>
            <a:r>
              <a:rPr lang="it-IT" altLang="it-IT" b="1" dirty="0" err="1" smtClean="0">
                <a:solidFill>
                  <a:srgbClr val="000000"/>
                </a:solidFill>
                <a:latin typeface="Arial" charset="0"/>
              </a:rPr>
              <a:t>co-op</a:t>
            </a:r>
            <a:endParaRPr lang="it-IT" altLang="it-IT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 rot="1064084">
            <a:off x="5054124" y="5613511"/>
            <a:ext cx="2797175" cy="765175"/>
          </a:xfrm>
          <a:prstGeom prst="wave">
            <a:avLst>
              <a:gd name="adj1" fmla="val 13005"/>
              <a:gd name="adj2" fmla="val 0"/>
            </a:avLst>
          </a:prstGeom>
          <a:blipFill>
            <a:blip r:embed="rId4"/>
            <a:tile tx="0" ty="0" sx="100000" sy="100000" flip="none" algn="tl"/>
          </a:blipFill>
          <a:ln w="28575">
            <a:solidFill>
              <a:srgbClr val="FF9933"/>
            </a:solidFill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it-IT" altLang="it-IT" b="1" dirty="0" err="1" smtClean="0">
                <a:solidFill>
                  <a:srgbClr val="000000"/>
                </a:solidFill>
                <a:latin typeface="Arial" charset="0"/>
              </a:rPr>
              <a:t>Jigsaw</a:t>
            </a:r>
            <a:endParaRPr lang="it-IT" altLang="it-IT" b="1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90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CasellaDiTesto 5"/>
          <p:cNvSpPr txBox="1">
            <a:spLocks noChangeArrowheads="1"/>
          </p:cNvSpPr>
          <p:nvPr/>
        </p:nvSpPr>
        <p:spPr bwMode="auto">
          <a:xfrm>
            <a:off x="107950" y="115888"/>
            <a:ext cx="3851275" cy="5857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3200" b="1">
                <a:solidFill>
                  <a:srgbClr val="339933"/>
                </a:solidFill>
                <a:latin typeface="Verdana" pitchFamily="34" charset="0"/>
                <a:cs typeface="Arial" charset="0"/>
              </a:rPr>
              <a:t>UNA METAFORA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304800" y="1981200"/>
            <a:ext cx="8610600" cy="990600"/>
          </a:xfrm>
          <a:prstGeom prst="rect">
            <a:avLst/>
          </a:prstGeom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it-IT" altLang="it-IT" sz="280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403648" y="332656"/>
            <a:ext cx="583264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990000"/>
                </a:solidFill>
                <a:latin typeface="Calibri" panose="020F0502020204030204" pitchFamily="34" charset="0"/>
              </a:rPr>
              <a:t>Formiamo nuovi gruppi</a:t>
            </a:r>
            <a:endParaRPr lang="it-IT" sz="2800" b="1" dirty="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1040602" y="1916832"/>
            <a:ext cx="2667301" cy="13757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PRIMARIA</a:t>
            </a:r>
            <a:endParaRPr lang="it-IT" sz="2800" b="1" dirty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4860032" y="1981200"/>
            <a:ext cx="2880320" cy="13757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SECONDARIA</a:t>
            </a:r>
            <a:endParaRPr lang="it-IT" sz="2400" b="1" dirty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" name="Connettore 2 9"/>
          <p:cNvCxnSpPr/>
          <p:nvPr/>
        </p:nvCxnSpPr>
        <p:spPr>
          <a:xfrm flipH="1">
            <a:off x="2698523" y="908720"/>
            <a:ext cx="1440160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>
            <a:off x="4138683" y="908720"/>
            <a:ext cx="1548171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2228735" y="3378200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6228184" y="3429000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Rettangolo arrotondato 16"/>
          <p:cNvSpPr/>
          <p:nvPr/>
        </p:nvSpPr>
        <p:spPr>
          <a:xfrm>
            <a:off x="1020222" y="4293096"/>
            <a:ext cx="2376264" cy="13757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ETEROGENEI </a:t>
            </a:r>
          </a:p>
          <a:p>
            <a:pPr algn="ctr"/>
            <a:r>
              <a:rPr lang="it-IT" b="1" dirty="0" smtClean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 LORO INTERNO</a:t>
            </a:r>
            <a:endParaRPr lang="it-IT" b="1" dirty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ttangolo arrotondato 17"/>
          <p:cNvSpPr/>
          <p:nvPr/>
        </p:nvSpPr>
        <p:spPr>
          <a:xfrm>
            <a:off x="5040052" y="4293096"/>
            <a:ext cx="2376264" cy="13757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ETEROGENEI </a:t>
            </a:r>
          </a:p>
          <a:p>
            <a:pPr algn="ctr"/>
            <a:r>
              <a:rPr lang="it-IT" b="1" dirty="0" smtClean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 LORO INTERNO</a:t>
            </a:r>
            <a:endParaRPr lang="it-IT" b="1" dirty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100392" y="2467783"/>
            <a:ext cx="648072" cy="7708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247765" y="3522216"/>
            <a:ext cx="648072" cy="770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279400" y="2586360"/>
            <a:ext cx="648072" cy="770880"/>
          </a:xfrm>
          <a:prstGeom prst="rect">
            <a:avLst/>
          </a:prstGeom>
          <a:solidFill>
            <a:srgbClr val="E3BECA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279400" y="1595760"/>
            <a:ext cx="648072" cy="770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065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14512" y="4797152"/>
            <a:ext cx="8387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pic>
        <p:nvPicPr>
          <p:cNvPr id="6" name="Picture 2" descr="Carta di gior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4891"/>
            <a:ext cx="3921058" cy="33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 txBox="1">
            <a:spLocks/>
          </p:cNvSpPr>
          <p:nvPr/>
        </p:nvSpPr>
        <p:spPr bwMode="auto">
          <a:xfrm>
            <a:off x="5292080" y="115888"/>
            <a:ext cx="3851920" cy="4537248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282575" indent="-282575"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577850" indent="-295275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860425" indent="-282575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143000" indent="-282575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1425575" indent="-282575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1882775" indent="-282575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339975" indent="-282575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2797175" indent="-282575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254375" indent="-282575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Le attività di costruzione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del clima di classe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sono programmate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per </a:t>
            </a:r>
            <a:endParaRPr lang="it-IT" altLang="it-IT" sz="1600" b="1" dirty="0" smtClean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it-IT" altLang="it-IT" sz="1600" b="1" dirty="0">
              <a:solidFill>
                <a:srgbClr val="FFFF00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rgbClr val="990000"/>
                </a:solidFill>
                <a:cs typeface="Arial" charset="0"/>
              </a:rPr>
              <a:t>SUPERARE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rgbClr val="990000"/>
                </a:solidFill>
                <a:cs typeface="Arial" charset="0"/>
              </a:rPr>
              <a:t> BARRIERE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rgbClr val="990000"/>
                </a:solidFill>
                <a:cs typeface="Arial" charset="0"/>
              </a:rPr>
              <a:t>PSICOLOGICHE E SOCIALI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it-IT" altLang="it-IT" sz="1600" b="1" dirty="0">
              <a:solidFill>
                <a:srgbClr val="FFFF00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Aiutano gli alunni a </a:t>
            </a:r>
            <a:endParaRPr lang="it-IT" altLang="it-IT" sz="1600" b="1" dirty="0" smtClean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it-IT" altLang="it-IT" sz="1600" b="1" dirty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rgbClr val="990000"/>
                </a:solidFill>
                <a:cs typeface="Arial" charset="0"/>
              </a:rPr>
              <a:t>SVILUPPARE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rgbClr val="990000"/>
                </a:solidFill>
                <a:cs typeface="Arial" charset="0"/>
              </a:rPr>
              <a:t>LA FIDUCIA E LA </a:t>
            </a:r>
            <a:r>
              <a:rPr lang="it-IT" altLang="it-IT" sz="1600" b="1" dirty="0" smtClean="0">
                <a:solidFill>
                  <a:srgbClr val="990000"/>
                </a:solidFill>
                <a:cs typeface="Arial" charset="0"/>
              </a:rPr>
              <a:t>CONFIDENZA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it-IT" altLang="it-IT" sz="1600" b="1" dirty="0">
              <a:solidFill>
                <a:srgbClr val="990000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di cui hanno bisogno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Arial" charset="0"/>
              </a:rPr>
              <a:t>per affrontare  le sfide dell’apprendimento</a:t>
            </a:r>
            <a:r>
              <a:rPr lang="it-IT" altLang="it-IT" sz="1600" b="1" dirty="0" smtClean="0">
                <a:cs typeface="Arial" charset="0"/>
              </a:rPr>
              <a:t>.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dirty="0" smtClean="0">
                <a:cs typeface="Arial" charset="0"/>
              </a:rPr>
              <a:t>                                                               </a:t>
            </a:r>
            <a:endParaRPr lang="it-IT" altLang="it-IT" sz="1600" b="1" dirty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1600" b="1" i="1" dirty="0" err="1">
                <a:cs typeface="Arial" charset="0"/>
              </a:rPr>
              <a:t>M.Comoglio</a:t>
            </a:r>
            <a:endParaRPr lang="it-IT" altLang="it-IT" sz="1600" b="1" i="1" dirty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it-IT" altLang="it-IT" sz="2000" b="1" dirty="0" smtClean="0"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cs typeface="Arial" charset="0"/>
              </a:rPr>
              <a:t> </a:t>
            </a:r>
            <a:endParaRPr lang="it-IT" altLang="it-IT" sz="2000" b="1" dirty="0">
              <a:cs typeface="Arial" charset="0"/>
            </a:endParaRPr>
          </a:p>
        </p:txBody>
      </p:sp>
      <p:pic>
        <p:nvPicPr>
          <p:cNvPr id="7" name="Picture 2" descr="Carta di gior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59078"/>
            <a:ext cx="3764116" cy="3258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arta di giorn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341079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395536" y="5847655"/>
            <a:ext cx="1773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IN SINTESI</a:t>
            </a:r>
            <a:endParaRPr lang="it-IT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323528" y="152400"/>
            <a:ext cx="8568952" cy="1219200"/>
          </a:xfrm>
        </p:spPr>
        <p:txBody>
          <a:bodyPr>
            <a:normAutofit/>
          </a:bodyPr>
          <a:lstStyle/>
          <a:p>
            <a:r>
              <a:rPr lang="it-IT" sz="32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IDENTIKIT DELL’INSEGNANTE </a:t>
            </a:r>
            <a:br>
              <a:rPr lang="it-IT" sz="32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32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PROMUOVE INTERAZIONE</a:t>
            </a:r>
            <a:endParaRPr lang="it-IT" sz="32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11" descr="apprendimento,classi,discipline,docenti universitari,donne,formazione,gessi,insegnanti,istruttori,lavagne,letture,libri,persone,ragazze,ragazzi,scuole,student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91198"/>
            <a:ext cx="3491880" cy="34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8"/>
          <p:cNvSpPr txBox="1">
            <a:spLocks noChangeArrowheads="1"/>
          </p:cNvSpPr>
          <p:nvPr/>
        </p:nvSpPr>
        <p:spPr bwMode="auto">
          <a:xfrm>
            <a:off x="395288" y="1893888"/>
            <a:ext cx="708818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prstClr val="white">
                    <a:lumMod val="85000"/>
                  </a:prstClr>
                </a:solidFill>
              </a:rPr>
              <a:t>Quali sono le caratteristiche, gli atteggiamenti,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prstClr val="white">
                    <a:lumMod val="85000"/>
                  </a:prstClr>
                </a:solidFill>
              </a:rPr>
              <a:t>i comportamenti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prstClr val="white">
                    <a:lumMod val="85000"/>
                  </a:prstClr>
                </a:solidFill>
              </a:rPr>
              <a:t>di un insegnante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prstClr val="white">
                    <a:lumMod val="85000"/>
                  </a:prstClr>
                </a:solidFill>
              </a:rPr>
              <a:t>che promuove interazione positiva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prstClr val="white">
                    <a:lumMod val="85000"/>
                  </a:prstClr>
                </a:solidFill>
              </a:rPr>
              <a:t>nella classe?</a:t>
            </a:r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251520" y="4293096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it-IT" altLang="it-IT" sz="2400" b="1" dirty="0">
                <a:solidFill>
                  <a:srgbClr val="FFFF00"/>
                </a:solidFill>
              </a:rPr>
              <a:t>Confrontate le vostre idee con i suggerimenti di </a:t>
            </a:r>
            <a:r>
              <a:rPr lang="it-IT" altLang="it-IT" sz="2400" b="1" dirty="0" smtClean="0">
                <a:solidFill>
                  <a:srgbClr val="FFFF00"/>
                </a:solidFill>
              </a:rPr>
              <a:t>J. </a:t>
            </a:r>
            <a:r>
              <a:rPr lang="it-IT" altLang="it-IT" sz="2400" b="1" dirty="0" err="1" smtClean="0">
                <a:solidFill>
                  <a:srgbClr val="FFFF00"/>
                </a:solidFill>
              </a:rPr>
              <a:t>Brophy</a:t>
            </a:r>
            <a:endParaRPr lang="it-IT" altLang="it-IT" sz="2400" b="1" dirty="0">
              <a:solidFill>
                <a:srgbClr val="FFFF00"/>
              </a:solidFill>
            </a:endParaRPr>
          </a:p>
        </p:txBody>
      </p:sp>
      <p:sp>
        <p:nvSpPr>
          <p:cNvPr id="2" name="Freccia a destra 1">
            <a:hlinkClick r:id="rId3" action="ppaction://hlinkfile"/>
          </p:cNvPr>
          <p:cNvSpPr/>
          <p:nvPr/>
        </p:nvSpPr>
        <p:spPr>
          <a:xfrm>
            <a:off x="4211960" y="5107350"/>
            <a:ext cx="978408" cy="25419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9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/>
          </p:cNvSpPr>
          <p:nvPr>
            <p:ph idx="1"/>
          </p:nvPr>
        </p:nvSpPr>
        <p:spPr>
          <a:xfrm>
            <a:off x="4644008" y="4221088"/>
            <a:ext cx="4104456" cy="2016224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Font typeface="Wingdings 2" pitchFamily="18" charset="2"/>
              <a:buNone/>
            </a:pPr>
            <a:endParaRPr lang="it-IT" altLang="it-IT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0"/>
              </a:spcBef>
              <a:buFont typeface="Wingdings 2" pitchFamily="18" charset="2"/>
              <a:buNone/>
            </a:pPr>
            <a:r>
              <a:rPr lang="it-IT" altLang="it-IT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Confrontate le temperature </a:t>
            </a:r>
          </a:p>
          <a:p>
            <a:pPr algn="r">
              <a:spcBef>
                <a:spcPct val="0"/>
              </a:spcBef>
              <a:buFont typeface="Wingdings 2" pitchFamily="18" charset="2"/>
              <a:buNone/>
            </a:pPr>
            <a:r>
              <a:rPr lang="it-IT" altLang="it-IT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nel vostro gruppo </a:t>
            </a:r>
          </a:p>
          <a:p>
            <a:pPr algn="r">
              <a:spcBef>
                <a:spcPct val="0"/>
              </a:spcBef>
              <a:buFont typeface="Wingdings 2" pitchFamily="18" charset="2"/>
              <a:buNone/>
            </a:pPr>
            <a:r>
              <a:rPr lang="it-IT" altLang="it-IT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 datevi le motivazioni.</a:t>
            </a:r>
          </a:p>
          <a:p>
            <a:pPr algn="r">
              <a:spcBef>
                <a:spcPct val="0"/>
              </a:spcBef>
              <a:buFont typeface="Wingdings 2" pitchFamily="18" charset="2"/>
              <a:buNone/>
            </a:pPr>
            <a:endParaRPr lang="it-IT" altLang="it-IT" b="1" dirty="0" smtClean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3555" name="Picture 4" descr="http://www.wut.de/kpics/e-57606-57-pide-0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20" y="-84402"/>
            <a:ext cx="1568450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2411413" y="260350"/>
            <a:ext cx="4638675" cy="1385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800" b="1" dirty="0">
                <a:solidFill>
                  <a:srgbClr val="FFFF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Disegna un termometro </a:t>
            </a:r>
          </a:p>
          <a:p>
            <a:pPr>
              <a:defRPr/>
            </a:pPr>
            <a:r>
              <a:rPr lang="it-IT" sz="2800" b="1" dirty="0">
                <a:solidFill>
                  <a:srgbClr val="FFFF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con tacche da 1 a 10.</a:t>
            </a:r>
          </a:p>
          <a:p>
            <a:pPr>
              <a:defRPr/>
            </a:pPr>
            <a:endParaRPr lang="it-IT" sz="2800" b="1" dirty="0">
              <a:solidFill>
                <a:srgbClr val="FFFF00"/>
              </a:solidFill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268538" y="1773238"/>
            <a:ext cx="6696075" cy="224631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2800" b="1" dirty="0">
                <a:solidFill>
                  <a:srgbClr val="C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Segna la temperatura dell’incontro.</a:t>
            </a:r>
          </a:p>
          <a:p>
            <a:pPr>
              <a:defRPr/>
            </a:pPr>
            <a:endParaRPr lang="it-IT" sz="2800" b="1" dirty="0">
              <a:solidFill>
                <a:srgbClr val="FFFF00"/>
              </a:solidFill>
              <a:latin typeface="+mn-lt"/>
              <a:ea typeface="ＭＳ Ｐゴシック" charset="-128"/>
            </a:endParaRPr>
          </a:p>
          <a:p>
            <a:pPr algn="ctr">
              <a:defRPr/>
            </a:pPr>
            <a:r>
              <a:rPr lang="it-IT" sz="2800" b="1" dirty="0">
                <a:solidFill>
                  <a:schemeClr val="accent6">
                    <a:lumMod val="50000"/>
                  </a:schemeClr>
                </a:solidFill>
                <a:ea typeface="ＭＳ Ｐゴシック" charset="-128"/>
              </a:rPr>
              <a:t>FREDDO</a:t>
            </a:r>
            <a:r>
              <a:rPr lang="it-IT" sz="2800" b="1" dirty="0"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charset="-128"/>
              </a:rPr>
              <a:t> </a:t>
            </a:r>
            <a:r>
              <a:rPr lang="it-IT" sz="2800" b="1" dirty="0">
                <a:solidFill>
                  <a:srgbClr val="FFFF00"/>
                </a:solidFill>
                <a:ea typeface="ＭＳ Ｐゴシック" charset="-128"/>
              </a:rPr>
              <a:t>             </a:t>
            </a:r>
            <a:r>
              <a:rPr lang="it-IT" sz="2800" b="1" dirty="0">
                <a:solidFill>
                  <a:srgbClr val="FF0000"/>
                </a:solidFill>
                <a:ea typeface="ＭＳ Ｐゴシック" charset="-128"/>
              </a:rPr>
              <a:t>CALDO</a:t>
            </a:r>
          </a:p>
          <a:p>
            <a:pPr>
              <a:defRPr/>
            </a:pPr>
            <a:endParaRPr lang="it-IT" sz="2800" b="1" dirty="0">
              <a:solidFill>
                <a:srgbClr val="FFFF00"/>
              </a:solidFill>
              <a:ea typeface="ＭＳ Ｐゴシック" charset="-128"/>
            </a:endParaRPr>
          </a:p>
          <a:p>
            <a:pPr>
              <a:defRPr/>
            </a:pPr>
            <a:r>
              <a:rPr lang="it-IT" sz="2800" b="1" dirty="0">
                <a:solidFill>
                  <a:srgbClr val="FFFF00"/>
                </a:solidFill>
                <a:ea typeface="ＭＳ Ｐゴシック" charset="-128"/>
              </a:rPr>
              <a:t> </a:t>
            </a:r>
          </a:p>
        </p:txBody>
      </p:sp>
      <p:sp>
        <p:nvSpPr>
          <p:cNvPr id="9" name="Freccia a destra 8"/>
          <p:cNvSpPr/>
          <p:nvPr/>
        </p:nvSpPr>
        <p:spPr>
          <a:xfrm>
            <a:off x="5219700" y="2774950"/>
            <a:ext cx="979488" cy="2428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"/>
          <p:cNvSpPr>
            <a:spLocks noChangeArrowheads="1"/>
          </p:cNvSpPr>
          <p:nvPr/>
        </p:nvSpPr>
        <p:spPr bwMode="auto">
          <a:xfrm rot="246235">
            <a:off x="5940389" y="5112829"/>
            <a:ext cx="2283397" cy="765175"/>
          </a:xfrm>
          <a:prstGeom prst="wave">
            <a:avLst>
              <a:gd name="adj1" fmla="val 13005"/>
              <a:gd name="adj2" fmla="val 1306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it-IT" altLang="it-IT" b="1" i="1" dirty="0" smtClean="0">
                <a:solidFill>
                  <a:srgbClr val="000000"/>
                </a:solidFill>
                <a:latin typeface="Arial" charset="0"/>
              </a:rPr>
              <a:t>Finestre</a:t>
            </a:r>
            <a:endParaRPr lang="it-IT" altLang="it-IT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802387" y="1340768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A50021"/>
                </a:solidFill>
              </a:rPr>
              <a:t>Approfondiamo la conoscenza!</a:t>
            </a:r>
            <a:endParaRPr lang="it-IT" sz="2800" b="1" dirty="0">
              <a:solidFill>
                <a:srgbClr val="A5002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428868"/>
            <a:ext cx="31686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 descr="Pergamena"/>
          <p:cNvSpPr>
            <a:spLocks noChangeArrowheads="1"/>
          </p:cNvSpPr>
          <p:nvPr/>
        </p:nvSpPr>
        <p:spPr bwMode="auto">
          <a:xfrm>
            <a:off x="4283968" y="2780928"/>
            <a:ext cx="4495800" cy="1828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38100">
            <a:solidFill>
              <a:srgbClr val="00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it-IT" altLang="it-IT" sz="2000" b="1">
              <a:latin typeface="Calibri" pitchFamily="34" charset="0"/>
            </a:endParaRPr>
          </a:p>
          <a:p>
            <a:pPr algn="ctr"/>
            <a:r>
              <a:rPr lang="it-IT" altLang="it-IT" sz="2400" b="1" i="1">
                <a:solidFill>
                  <a:srgbClr val="000099"/>
                </a:solidFill>
                <a:latin typeface="Calibri" pitchFamily="34" charset="0"/>
              </a:rPr>
              <a:t>I miei hobby, i miei interessi, </a:t>
            </a:r>
          </a:p>
          <a:p>
            <a:pPr algn="ctr"/>
            <a:r>
              <a:rPr lang="it-IT" altLang="it-IT" sz="2400" b="1" i="1">
                <a:solidFill>
                  <a:srgbClr val="000099"/>
                </a:solidFill>
                <a:latin typeface="Calibri" pitchFamily="34" charset="0"/>
              </a:rPr>
              <a:t>le mie passioni, i miei progetti,</a:t>
            </a:r>
          </a:p>
          <a:p>
            <a:pPr algn="ctr"/>
            <a:r>
              <a:rPr lang="it-IT" altLang="it-IT" sz="2400" b="1" i="1">
                <a:solidFill>
                  <a:srgbClr val="000099"/>
                </a:solidFill>
                <a:latin typeface="Calibri" pitchFamily="34" charset="0"/>
              </a:rPr>
              <a:t> i miei sogni,</a:t>
            </a:r>
            <a:r>
              <a:rPr lang="it-IT" altLang="it-IT" sz="2400" i="1">
                <a:solidFill>
                  <a:srgbClr val="000099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it-IT" altLang="it-IT" i="1">
                <a:solidFill>
                  <a:srgbClr val="000099"/>
                </a:solidFill>
                <a:latin typeface="Calibri" pitchFamily="34" charset="0"/>
              </a:rPr>
              <a:t>…</a:t>
            </a:r>
          </a:p>
        </p:txBody>
      </p:sp>
      <p:sp>
        <p:nvSpPr>
          <p:cNvPr id="7" name="Text Box 2" descr="Carta di giornale"/>
          <p:cNvSpPr txBox="1">
            <a:spLocks noChangeArrowheads="1"/>
          </p:cNvSpPr>
          <p:nvPr/>
        </p:nvSpPr>
        <p:spPr bwMode="auto">
          <a:xfrm>
            <a:off x="1311811" y="424933"/>
            <a:ext cx="69364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it-IT" altLang="it-IT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it-IT" altLang="it-IT" sz="3200" b="1" dirty="0" smtClean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Abbiamo </a:t>
            </a:r>
            <a:r>
              <a:rPr lang="it-IT" altLang="it-IT" sz="3200" b="1" dirty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formato nuovi </a:t>
            </a:r>
            <a:r>
              <a:rPr lang="it-IT" altLang="it-IT" sz="3200" b="1" dirty="0" smtClean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gruppi </a:t>
            </a:r>
            <a:r>
              <a:rPr lang="it-IT" altLang="it-IT" sz="2800" b="1" dirty="0" smtClean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it-IT" altLang="it-IT" sz="2800" b="1" dirty="0">
              <a:solidFill>
                <a:srgbClr val="99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323528" y="507502"/>
            <a:ext cx="8686800" cy="5580856"/>
          </a:xfrm>
          <a:prstGeom prst="ellipse">
            <a:avLst/>
          </a:prstGeom>
          <a:solidFill>
            <a:srgbClr val="FFC000"/>
          </a:solidFill>
          <a:ln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it-IT" altLang="it-IT" dirty="0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6264274" y="2609056"/>
            <a:ext cx="3255963" cy="1395412"/>
          </a:xfrm>
          <a:prstGeom prst="wedgeEllipseCallout">
            <a:avLst>
              <a:gd name="adj1" fmla="val 4167"/>
              <a:gd name="adj2" fmla="val 4878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it-IT" altLang="it-IT" sz="2400" b="1" dirty="0">
                <a:solidFill>
                  <a:srgbClr val="0033CC"/>
                </a:solidFill>
                <a:latin typeface="Calibri" pitchFamily="34" charset="0"/>
              </a:rPr>
              <a:t>Interdipendenza positiva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5580063" y="276225"/>
            <a:ext cx="3348037" cy="1524000"/>
          </a:xfrm>
          <a:prstGeom prst="wedgeEllipseCallout">
            <a:avLst>
              <a:gd name="adj1" fmla="val -17972"/>
              <a:gd name="adj2" fmla="val 37578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it-IT" altLang="it-IT" sz="2400" b="1">
                <a:solidFill>
                  <a:srgbClr val="0033CC"/>
                </a:solidFill>
                <a:latin typeface="Calibri" pitchFamily="34" charset="0"/>
              </a:rPr>
              <a:t>Interazione </a:t>
            </a:r>
            <a:r>
              <a:rPr lang="it-IT" altLang="it-IT" sz="2400" b="1" smtClean="0">
                <a:solidFill>
                  <a:srgbClr val="0033CC"/>
                </a:solidFill>
                <a:latin typeface="Calibri" pitchFamily="34" charset="0"/>
              </a:rPr>
              <a:t>positiva</a:t>
            </a:r>
            <a:endParaRPr lang="it-IT" altLang="it-IT" sz="24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-252536" y="3073731"/>
            <a:ext cx="3429000" cy="1727200"/>
          </a:xfrm>
          <a:prstGeom prst="wedgeEllipseCallout">
            <a:avLst>
              <a:gd name="adj1" fmla="val -31898"/>
              <a:gd name="adj2" fmla="val -30208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it-IT" altLang="it-IT" sz="2400" b="1" dirty="0">
                <a:solidFill>
                  <a:srgbClr val="0033CC"/>
                </a:solidFill>
                <a:latin typeface="Calibri" pitchFamily="34" charset="0"/>
                <a:cs typeface="Times New Roman" charset="0"/>
              </a:rPr>
              <a:t>Pratica di competenze sociali 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-110587" y="507502"/>
            <a:ext cx="2971800" cy="1546225"/>
          </a:xfrm>
          <a:prstGeom prst="wedgeEllipseCallout">
            <a:avLst>
              <a:gd name="adj1" fmla="val -3081"/>
              <a:gd name="adj2" fmla="val 48372"/>
            </a:avLst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it-IT" altLang="it-IT" sz="2400" b="1" dirty="0">
                <a:solidFill>
                  <a:srgbClr val="0033CC"/>
                </a:solidFill>
                <a:latin typeface="Calibri" pitchFamily="34" charset="0"/>
              </a:rPr>
              <a:t>Continua revisione del lavoro svolto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3923928" y="4580233"/>
            <a:ext cx="3384550" cy="1476375"/>
          </a:xfrm>
          <a:prstGeom prst="wedgeEllipseCallout">
            <a:avLst>
              <a:gd name="adj1" fmla="val 13380"/>
              <a:gd name="adj2" fmla="val 42560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it-IT" altLang="it-IT" sz="2400" b="1" dirty="0">
                <a:solidFill>
                  <a:srgbClr val="0033CC"/>
                </a:solidFill>
                <a:latin typeface="Calibri" pitchFamily="34" charset="0"/>
                <a:cs typeface="Times New Roman" charset="0"/>
              </a:rPr>
              <a:t>Responsabilità individuale e di gruppo 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971800" y="1916113"/>
            <a:ext cx="3040063" cy="1385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2800" b="1" dirty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GRUPPO CHE FUNZIONA …</a:t>
            </a:r>
          </a:p>
        </p:txBody>
      </p:sp>
      <p:sp>
        <p:nvSpPr>
          <p:cNvPr id="4" name="Freccia a destra con strisce 3"/>
          <p:cNvSpPr/>
          <p:nvPr/>
        </p:nvSpPr>
        <p:spPr>
          <a:xfrm rot="1097056">
            <a:off x="4846842" y="200065"/>
            <a:ext cx="1353991" cy="651694"/>
          </a:xfrm>
          <a:prstGeom prst="stripedRightArrow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clinicabaviera.it/blog/wp-content/uploads/2015/04/Self-Portrait_Leonardo_da_Vinc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32"/>
            <a:ext cx="4630737" cy="685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umetto 2 7"/>
          <p:cNvSpPr/>
          <p:nvPr/>
        </p:nvSpPr>
        <p:spPr>
          <a:xfrm>
            <a:off x="5076825" y="1196975"/>
            <a:ext cx="4032250" cy="1727200"/>
          </a:xfrm>
          <a:prstGeom prst="wedgeRoundRectCallout">
            <a:avLst>
              <a:gd name="adj1" fmla="val -59276"/>
              <a:gd name="adj2" fmla="val 32855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Ogni nostra cognizione principia </a:t>
            </a:r>
          </a:p>
          <a:p>
            <a:pPr algn="ctr">
              <a:defRPr/>
            </a:pPr>
            <a:r>
              <a:rPr lang="it-IT" sz="2400" b="1" i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dai sentimenti</a:t>
            </a:r>
          </a:p>
        </p:txBody>
      </p:sp>
    </p:spTree>
    <p:extLst>
      <p:ext uri="{BB962C8B-B14F-4D97-AF65-F5344CB8AC3E}">
        <p14:creationId xmlns:p14="http://schemas.microsoft.com/office/powerpoint/2010/main" val="14142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olo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44538"/>
          </a:xfrm>
        </p:spPr>
        <p:txBody>
          <a:bodyPr>
            <a:normAutofit/>
          </a:bodyPr>
          <a:lstStyle/>
          <a:p>
            <a:r>
              <a:rPr lang="it-IT" altLang="it-IT" sz="32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UNA LUNGA STORIA</a:t>
            </a:r>
          </a:p>
        </p:txBody>
      </p:sp>
      <p:pic>
        <p:nvPicPr>
          <p:cNvPr id="5124" name="Immagin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23749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Immagin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6"/>
            <a:ext cx="23764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Immagin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368" y="1772816"/>
            <a:ext cx="237648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arrotondato 1"/>
          <p:cNvSpPr/>
          <p:nvPr/>
        </p:nvSpPr>
        <p:spPr>
          <a:xfrm>
            <a:off x="969353" y="3760109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Star bene a scuola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3455144" y="3760109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Psicologia</a:t>
            </a:r>
          </a:p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sociale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5840512" y="3760109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Apprendimento cooperativo</a:t>
            </a:r>
          </a:p>
        </p:txBody>
      </p:sp>
      <p:sp>
        <p:nvSpPr>
          <p:cNvPr id="11" name="Rettangolo arrotondato 10"/>
          <p:cNvSpPr/>
          <p:nvPr/>
        </p:nvSpPr>
        <p:spPr>
          <a:xfrm>
            <a:off x="2035309" y="4696213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Gestione della classe</a:t>
            </a:r>
          </a:p>
        </p:txBody>
      </p:sp>
      <p:sp>
        <p:nvSpPr>
          <p:cNvPr id="12" name="Rettangolo arrotondato 11"/>
          <p:cNvSpPr/>
          <p:nvPr/>
        </p:nvSpPr>
        <p:spPr>
          <a:xfrm>
            <a:off x="5003404" y="4696213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Competenze sociali e civiche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3539224" y="5620898"/>
            <a:ext cx="201622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</a:rPr>
              <a:t>Inclusione</a:t>
            </a:r>
            <a:endParaRPr lang="it-IT" b="1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>
          <a:xfrm>
            <a:off x="708248" y="188640"/>
            <a:ext cx="7583488" cy="671513"/>
          </a:xfrm>
        </p:spPr>
        <p:txBody>
          <a:bodyPr/>
          <a:lstStyle/>
          <a:p>
            <a:pPr eaLnBrk="1" hangingPunct="1"/>
            <a:r>
              <a:rPr lang="it-IT" altLang="it-IT" sz="2800" b="1" dirty="0" smtClean="0">
                <a:solidFill>
                  <a:srgbClr val="A50021"/>
                </a:solidFill>
                <a:latin typeface="Verdana" pitchFamily="34" charset="0"/>
              </a:rPr>
              <a:t>DALLE INDICAZIONI</a:t>
            </a:r>
          </a:p>
        </p:txBody>
      </p:sp>
      <p:sp>
        <p:nvSpPr>
          <p:cNvPr id="9220" name="Rettangolo 1"/>
          <p:cNvSpPr>
            <a:spLocks noChangeArrowheads="1"/>
          </p:cNvSpPr>
          <p:nvPr/>
        </p:nvSpPr>
        <p:spPr bwMode="auto">
          <a:xfrm>
            <a:off x="2286000" y="269081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endParaRPr lang="it-IT" altLang="it-IT" sz="1800">
              <a:solidFill>
                <a:srgbClr val="000066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solidFill>
                  <a:srgbClr val="000066"/>
                </a:solidFill>
                <a:cs typeface="Arial" charset="0"/>
              </a:rPr>
              <a:t>      </a:t>
            </a:r>
          </a:p>
        </p:txBody>
      </p:sp>
      <p:sp>
        <p:nvSpPr>
          <p:cNvPr id="9" name="Rectangle 6" descr="Pergamena"/>
          <p:cNvSpPr>
            <a:spLocks noChangeArrowheads="1"/>
          </p:cNvSpPr>
          <p:nvPr/>
        </p:nvSpPr>
        <p:spPr bwMode="auto">
          <a:xfrm>
            <a:off x="0" y="1052736"/>
            <a:ext cx="8820472" cy="50405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400" b="1" i="1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defRPr>
            </a:lvl9pPr>
          </a:lstStyle>
          <a:p>
            <a:pPr marL="0" indent="0" eaLnBrk="1" hangingPunct="1">
              <a:defRPr/>
            </a:pP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“Particolare cura è necessario dedicare alla formazione della </a:t>
            </a:r>
            <a:r>
              <a:rPr lang="it-IT" altLang="it-IT" sz="2000" i="0" dirty="0">
                <a:solidFill>
                  <a:srgbClr val="FF0000"/>
                </a:solidFill>
                <a:ea typeface="MS PGothic" pitchFamily="34" charset="-128"/>
              </a:rPr>
              <a:t>classe come gruppo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, alla promozione dei </a:t>
            </a:r>
            <a:r>
              <a:rPr lang="it-IT" altLang="it-IT" sz="2000" i="0" dirty="0">
                <a:solidFill>
                  <a:srgbClr val="C00000"/>
                </a:solidFill>
                <a:ea typeface="MS PGothic" pitchFamily="34" charset="-128"/>
              </a:rPr>
              <a:t>legami cooperativi 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fra i suoi componenti, alla gestione degli inevitabili conflitti indotti dalla socializzazione.</a:t>
            </a:r>
          </a:p>
          <a:p>
            <a:pPr marL="0" indent="0" eaLnBrk="1" hangingPunct="1">
              <a:defRPr/>
            </a:pP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La scuola si deve costruire come </a:t>
            </a:r>
            <a:r>
              <a:rPr lang="it-IT" altLang="it-IT" sz="2000" i="0" dirty="0">
                <a:solidFill>
                  <a:srgbClr val="C00000"/>
                </a:solidFill>
                <a:ea typeface="MS PGothic" pitchFamily="34" charset="-128"/>
              </a:rPr>
              <a:t>luogo accogliente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, coinvolgendo in questo compito gli studenti stessi. </a:t>
            </a:r>
          </a:p>
          <a:p>
            <a:pPr marL="0" indent="0" eaLnBrk="1" hangingPunct="1">
              <a:defRPr/>
            </a:pP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Sono, infatti, importanti le condizioni che favoriscono lo </a:t>
            </a:r>
            <a:r>
              <a:rPr lang="it-IT" altLang="it-IT" sz="2000" i="0" dirty="0">
                <a:solidFill>
                  <a:srgbClr val="C00000"/>
                </a:solidFill>
                <a:ea typeface="MS PGothic" pitchFamily="34" charset="-128"/>
              </a:rPr>
              <a:t>star bene a scuola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, al fine di ottenere la partecipazione più ampia dei bambini e degli adolescenti a un progetto didattico condiviso.”</a:t>
            </a:r>
          </a:p>
          <a:p>
            <a:pPr marL="0" indent="0" eaLnBrk="1" hangingPunct="1">
              <a:defRPr/>
            </a:pPr>
            <a:endParaRPr lang="it-IT" altLang="it-IT" sz="2000" i="0" dirty="0">
              <a:solidFill>
                <a:srgbClr val="000066"/>
              </a:solidFill>
              <a:ea typeface="MS PGothic" pitchFamily="34" charset="-128"/>
            </a:endParaRPr>
          </a:p>
          <a:p>
            <a:pPr marL="0" indent="0" eaLnBrk="1" hangingPunct="1">
              <a:defRPr/>
            </a:pP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“ La promozione e lo sviluppo di ogni persona stimola </a:t>
            </a:r>
            <a:endParaRPr lang="it-IT" altLang="it-IT" sz="2000" i="0" dirty="0" smtClean="0">
              <a:solidFill>
                <a:srgbClr val="000066"/>
              </a:solidFill>
              <a:ea typeface="MS PGothic" pitchFamily="34" charset="-128"/>
            </a:endParaRPr>
          </a:p>
          <a:p>
            <a:pPr marL="0" indent="0" eaLnBrk="1" hangingPunct="1">
              <a:defRPr/>
            </a:pPr>
            <a:r>
              <a:rPr lang="it-IT" altLang="it-IT" sz="2000" i="0" dirty="0" smtClean="0">
                <a:solidFill>
                  <a:srgbClr val="000066"/>
                </a:solidFill>
                <a:ea typeface="MS PGothic" pitchFamily="34" charset="-128"/>
              </a:rPr>
              <a:t>in 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maniera vicendevole la promozione e lo sviluppo </a:t>
            </a:r>
            <a:endParaRPr lang="it-IT" altLang="it-IT" sz="2000" i="0" dirty="0" smtClean="0">
              <a:solidFill>
                <a:srgbClr val="000066"/>
              </a:solidFill>
              <a:ea typeface="MS PGothic" pitchFamily="34" charset="-128"/>
            </a:endParaRPr>
          </a:p>
          <a:p>
            <a:pPr marL="0" indent="0" eaLnBrk="1" hangingPunct="1">
              <a:defRPr/>
            </a:pPr>
            <a:r>
              <a:rPr lang="it-IT" altLang="it-IT" sz="2000" i="0" dirty="0" smtClean="0">
                <a:solidFill>
                  <a:srgbClr val="000066"/>
                </a:solidFill>
                <a:ea typeface="MS PGothic" pitchFamily="34" charset="-128"/>
              </a:rPr>
              <a:t>delle 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altre persone: ognuno impara </a:t>
            </a:r>
            <a:r>
              <a:rPr lang="it-IT" altLang="it-IT" sz="2000" i="0" dirty="0" smtClean="0">
                <a:solidFill>
                  <a:srgbClr val="000066"/>
                </a:solidFill>
                <a:ea typeface="MS PGothic" pitchFamily="34" charset="-128"/>
              </a:rPr>
              <a:t>meglio</a:t>
            </a:r>
          </a:p>
          <a:p>
            <a:pPr marL="0" indent="0" eaLnBrk="1" hangingPunct="1">
              <a:defRPr/>
            </a:pPr>
            <a:r>
              <a:rPr lang="it-IT" altLang="it-IT" sz="2000" i="0" dirty="0" smtClean="0">
                <a:solidFill>
                  <a:srgbClr val="000066"/>
                </a:solidFill>
                <a:ea typeface="MS PGothic" pitchFamily="34" charset="-128"/>
              </a:rPr>
              <a:t> </a:t>
            </a:r>
            <a:r>
              <a:rPr lang="it-IT" altLang="it-IT" sz="2000" i="0" dirty="0">
                <a:solidFill>
                  <a:srgbClr val="000066"/>
                </a:solidFill>
                <a:ea typeface="MS PGothic" pitchFamily="34" charset="-128"/>
              </a:rPr>
              <a:t>nella relazione con gli altri</a:t>
            </a:r>
            <a:r>
              <a:rPr lang="it-IT" altLang="it-IT" sz="2000" i="0" dirty="0" smtClean="0">
                <a:solidFill>
                  <a:srgbClr val="000066"/>
                </a:solidFill>
                <a:ea typeface="MS PGothic" pitchFamily="34" charset="-128"/>
              </a:rPr>
              <a:t>.”</a:t>
            </a:r>
          </a:p>
          <a:p>
            <a:pPr marL="0" indent="0" eaLnBrk="1" hangingPunct="1">
              <a:defRPr/>
            </a:pPr>
            <a:endParaRPr lang="it-IT" altLang="it-IT" sz="2000" i="0" dirty="0">
              <a:solidFill>
                <a:srgbClr val="000066"/>
              </a:solidFill>
              <a:ea typeface="MS PGothic" pitchFamily="34" charset="-128"/>
            </a:endParaRPr>
          </a:p>
          <a:p>
            <a:pPr marL="0" indent="0" eaLnBrk="1" hangingPunct="1">
              <a:defRPr/>
            </a:pPr>
            <a:endParaRPr lang="it-IT" altLang="it-IT" sz="2000" i="0" dirty="0">
              <a:solidFill>
                <a:srgbClr val="000066"/>
              </a:solidFill>
              <a:latin typeface="+mn-lt"/>
              <a:ea typeface="MS PGothic" pitchFamily="34" charset="-128"/>
            </a:endParaRPr>
          </a:p>
        </p:txBody>
      </p:sp>
      <p:pic>
        <p:nvPicPr>
          <p:cNvPr id="10" name="Immagine 9"/>
          <p:cNvPicPr/>
          <p:nvPr/>
        </p:nvPicPr>
        <p:blipFill>
          <a:blip r:embed="rId2"/>
          <a:stretch>
            <a:fillRect/>
          </a:stretch>
        </p:blipFill>
        <p:spPr>
          <a:xfrm rot="1887082">
            <a:off x="5382492" y="3736253"/>
            <a:ext cx="3094720" cy="343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861425" cy="1150938"/>
          </a:xfrm>
        </p:spPr>
        <p:txBody>
          <a:bodyPr>
            <a:normAutofit fontScale="90000"/>
          </a:bodyPr>
          <a:lstStyle/>
          <a:p>
            <a:r>
              <a:rPr lang="it-IT" altLang="it-IT" sz="2400" b="1" dirty="0" smtClean="0">
                <a:solidFill>
                  <a:srgbClr val="FFFF00"/>
                </a:solidFill>
              </a:rPr>
              <a:t/>
            </a:r>
            <a:br>
              <a:rPr lang="it-IT" altLang="it-IT" sz="2400" b="1" dirty="0" smtClean="0">
                <a:solidFill>
                  <a:srgbClr val="FFFF00"/>
                </a:solidFill>
              </a:rPr>
            </a:br>
            <a:r>
              <a:rPr lang="it-IT" altLang="it-IT" sz="2400" b="1" dirty="0" smtClean="0">
                <a:solidFill>
                  <a:srgbClr val="FFFF00"/>
                </a:solidFill>
              </a:rPr>
              <a:t/>
            </a:r>
            <a:br>
              <a:rPr lang="it-IT" altLang="it-IT" sz="2400" b="1" dirty="0" smtClean="0">
                <a:solidFill>
                  <a:srgbClr val="FFFF00"/>
                </a:solidFill>
              </a:rPr>
            </a:br>
            <a:r>
              <a:rPr lang="it-IT" altLang="it-IT" sz="2400" b="1" dirty="0" smtClean="0">
                <a:solidFill>
                  <a:srgbClr val="FFFF00"/>
                </a:solidFill>
              </a:rPr>
              <a:t/>
            </a:r>
            <a:br>
              <a:rPr lang="it-IT" altLang="it-IT" sz="2400" b="1" dirty="0" smtClean="0">
                <a:solidFill>
                  <a:srgbClr val="FFFF00"/>
                </a:solidFill>
              </a:rPr>
            </a:br>
            <a:r>
              <a:rPr lang="it-IT" altLang="it-IT" sz="2400" b="1" dirty="0" smtClean="0">
                <a:solidFill>
                  <a:srgbClr val="FFFF00"/>
                </a:solidFill>
              </a:rPr>
              <a:t/>
            </a:r>
            <a:br>
              <a:rPr lang="it-IT" altLang="it-IT" sz="2400" b="1" dirty="0" smtClean="0">
                <a:solidFill>
                  <a:srgbClr val="FFFF00"/>
                </a:solidFill>
              </a:rPr>
            </a:br>
            <a:r>
              <a:rPr lang="it-IT" altLang="it-IT" sz="2400" b="1" dirty="0" smtClean="0">
                <a:solidFill>
                  <a:srgbClr val="A5002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UN CLIMA DI CLASSE ACCOGLIENTE E INCLUSIVO</a:t>
            </a:r>
            <a:br>
              <a:rPr lang="it-IT" altLang="it-IT" sz="2400" b="1" dirty="0" smtClean="0">
                <a:solidFill>
                  <a:srgbClr val="A5002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it-IT" altLang="it-IT" sz="2400" b="1" dirty="0" smtClean="0">
                <a:solidFill>
                  <a:srgbClr val="A5002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POTENZIA GLI APPRENDIMENTI DI TUTTI.</a:t>
            </a:r>
            <a:br>
              <a:rPr lang="it-IT" altLang="it-IT" sz="2400" b="1" dirty="0" smtClean="0">
                <a:solidFill>
                  <a:srgbClr val="A5002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it-IT" altLang="it-IT" sz="2400" b="1" dirty="0" smtClean="0">
              <a:solidFill>
                <a:srgbClr val="A5002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7" descr="D:\Documenti\Immagini\handicap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1196752"/>
            <a:ext cx="6999605" cy="3226941"/>
          </a:xfrm>
          <a:prstGeom prst="ellipse">
            <a:avLst/>
          </a:prstGeom>
          <a:ln w="63500" cap="rnd">
            <a:solidFill>
              <a:srgbClr val="FF99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reflection blurRad="6350" stA="50000" endA="300" endPos="55000" dir="5400000" sy="-100000" algn="bl" rotWithShape="0"/>
          </a:effectLst>
          <a:scene3d>
            <a:camera prst="isometricOffAxis1Righ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250824" y="4732338"/>
            <a:ext cx="54006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srgbClr val="993300"/>
                </a:solidFill>
                <a:cs typeface="Arial" charset="0"/>
              </a:rPr>
              <a:t>Quali le </a:t>
            </a:r>
            <a:r>
              <a:rPr lang="it-IT" altLang="it-IT" sz="2400" b="1" dirty="0" smtClean="0">
                <a:solidFill>
                  <a:srgbClr val="993300"/>
                </a:solidFill>
                <a:cs typeface="Arial" charset="0"/>
              </a:rPr>
              <a:t>componenti </a:t>
            </a:r>
            <a:r>
              <a:rPr lang="it-IT" altLang="it-IT" sz="2400" b="1" dirty="0" smtClean="0">
                <a:solidFill>
                  <a:srgbClr val="993300"/>
                </a:solidFill>
                <a:cs typeface="Arial" charset="0"/>
              </a:rPr>
              <a:t>di un buon clima di classe?</a:t>
            </a:r>
            <a:endParaRPr lang="it-IT" altLang="it-IT" sz="2400" b="1" dirty="0">
              <a:solidFill>
                <a:srgbClr val="993300"/>
              </a:solidFill>
              <a:cs typeface="Arial" charset="0"/>
            </a:endParaRPr>
          </a:p>
        </p:txBody>
      </p:sp>
      <p:pic>
        <p:nvPicPr>
          <p:cNvPr id="7" name="Picture 1030" descr="EDUTE00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4719638"/>
            <a:ext cx="1690590" cy="196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umetto 2 7"/>
          <p:cNvSpPr/>
          <p:nvPr/>
        </p:nvSpPr>
        <p:spPr>
          <a:xfrm>
            <a:off x="6541344" y="2708920"/>
            <a:ext cx="2602656" cy="1224135"/>
          </a:xfrm>
          <a:prstGeom prst="wedgeRoundRectCallout">
            <a:avLst>
              <a:gd name="adj1" fmla="val 43490"/>
              <a:gd name="adj2" fmla="val 116256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2400" b="1" i="1" dirty="0">
                <a:solidFill>
                  <a:schemeClr val="bg1"/>
                </a:solidFill>
                <a:latin typeface="Calibri" panose="020F0502020204030204" pitchFamily="34" charset="0"/>
              </a:rPr>
              <a:t>Previene i comportamenti problema!</a:t>
            </a:r>
          </a:p>
        </p:txBody>
      </p:sp>
      <p:sp>
        <p:nvSpPr>
          <p:cNvPr id="3" name="Nastro perforato 2"/>
          <p:cNvSpPr/>
          <p:nvPr/>
        </p:nvSpPr>
        <p:spPr>
          <a:xfrm rot="530027">
            <a:off x="4522109" y="5877272"/>
            <a:ext cx="2520280" cy="613136"/>
          </a:xfrm>
          <a:prstGeom prst="flowChartPunchedTap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t-IT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Giro di tavolo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stra immagine a dimensione inter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059749"/>
            <a:ext cx="2878138" cy="2435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Documento 5"/>
          <p:cNvSpPr/>
          <p:nvPr/>
        </p:nvSpPr>
        <p:spPr>
          <a:xfrm>
            <a:off x="87313" y="3951288"/>
            <a:ext cx="1843087" cy="1123950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Conoscenza reciproca</a:t>
            </a:r>
          </a:p>
        </p:txBody>
      </p:sp>
      <p:sp>
        <p:nvSpPr>
          <p:cNvPr id="7" name="Documento 6"/>
          <p:cNvSpPr/>
          <p:nvPr/>
        </p:nvSpPr>
        <p:spPr>
          <a:xfrm>
            <a:off x="3713163" y="1154113"/>
            <a:ext cx="2851150" cy="1123950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Percezione di interdipendenza</a:t>
            </a:r>
          </a:p>
        </p:txBody>
      </p:sp>
      <p:sp>
        <p:nvSpPr>
          <p:cNvPr id="8" name="Documento 7"/>
          <p:cNvSpPr/>
          <p:nvPr/>
        </p:nvSpPr>
        <p:spPr>
          <a:xfrm>
            <a:off x="6986588" y="1195388"/>
            <a:ext cx="1844675" cy="1125537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Aiuto reciproco</a:t>
            </a:r>
          </a:p>
        </p:txBody>
      </p:sp>
      <p:sp>
        <p:nvSpPr>
          <p:cNvPr id="9" name="Documento 8"/>
          <p:cNvSpPr/>
          <p:nvPr/>
        </p:nvSpPr>
        <p:spPr>
          <a:xfrm>
            <a:off x="5376863" y="4035425"/>
            <a:ext cx="1844675" cy="1125538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Disponibilità allo scambio</a:t>
            </a:r>
          </a:p>
        </p:txBody>
      </p:sp>
      <p:sp>
        <p:nvSpPr>
          <p:cNvPr id="10" name="Documento 9"/>
          <p:cNvSpPr/>
          <p:nvPr/>
        </p:nvSpPr>
        <p:spPr>
          <a:xfrm>
            <a:off x="6832600" y="5300663"/>
            <a:ext cx="1846263" cy="1125537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Inclusione di tutti</a:t>
            </a:r>
          </a:p>
        </p:txBody>
      </p:sp>
      <p:sp>
        <p:nvSpPr>
          <p:cNvPr id="11" name="Documento 10"/>
          <p:cNvSpPr/>
          <p:nvPr/>
        </p:nvSpPr>
        <p:spPr>
          <a:xfrm>
            <a:off x="4287838" y="5410200"/>
            <a:ext cx="2276475" cy="1125538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Accettazione della diversità</a:t>
            </a:r>
          </a:p>
        </p:txBody>
      </p:sp>
      <p:sp>
        <p:nvSpPr>
          <p:cNvPr id="12" name="Documento 11"/>
          <p:cNvSpPr/>
          <p:nvPr/>
        </p:nvSpPr>
        <p:spPr>
          <a:xfrm>
            <a:off x="2709863" y="4035425"/>
            <a:ext cx="1843087" cy="1125538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Fiducia reciproca</a:t>
            </a:r>
          </a:p>
        </p:txBody>
      </p:sp>
      <p:sp>
        <p:nvSpPr>
          <p:cNvPr id="13" name="Documento 12"/>
          <p:cNvSpPr/>
          <p:nvPr/>
        </p:nvSpPr>
        <p:spPr>
          <a:xfrm>
            <a:off x="2332038" y="5443538"/>
            <a:ext cx="1844675" cy="1125537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Attenzione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Sensibilità</a:t>
            </a:r>
          </a:p>
        </p:txBody>
      </p:sp>
      <p:sp>
        <p:nvSpPr>
          <p:cNvPr id="14" name="Documento 13"/>
          <p:cNvSpPr/>
          <p:nvPr/>
        </p:nvSpPr>
        <p:spPr>
          <a:xfrm>
            <a:off x="303213" y="5160963"/>
            <a:ext cx="1846262" cy="1125537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Apertura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cordialità</a:t>
            </a:r>
          </a:p>
        </p:txBody>
      </p:sp>
      <p:sp>
        <p:nvSpPr>
          <p:cNvPr id="15" name="Documento 14"/>
          <p:cNvSpPr/>
          <p:nvPr/>
        </p:nvSpPr>
        <p:spPr>
          <a:xfrm>
            <a:off x="6694488" y="2771775"/>
            <a:ext cx="2136775" cy="1125538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b="1" dirty="0">
                <a:solidFill>
                  <a:srgbClr val="990000"/>
                </a:solidFill>
                <a:latin typeface="Calibri" panose="020F0502020204030204" pitchFamily="34" charset="0"/>
              </a:rPr>
              <a:t>Impegno per il bene comune</a:t>
            </a:r>
          </a:p>
        </p:txBody>
      </p:sp>
      <p:sp>
        <p:nvSpPr>
          <p:cNvPr id="12301" name="CasellaDiTesto 15"/>
          <p:cNvSpPr txBox="1">
            <a:spLocks noChangeArrowheads="1"/>
          </p:cNvSpPr>
          <p:nvPr/>
        </p:nvSpPr>
        <p:spPr bwMode="auto">
          <a:xfrm>
            <a:off x="271463" y="82550"/>
            <a:ext cx="833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2000"/>
              </a:spcBef>
              <a:buFont typeface="Wingdings 2" pitchFamily="18" charset="2"/>
              <a:buChar char=""/>
              <a:defRPr sz="2200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400"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600"/>
              </a:spcBef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it-IT" altLang="it-IT" sz="3200" b="1">
                <a:solidFill>
                  <a:srgbClr val="FFFF00"/>
                </a:solidFill>
                <a:latin typeface="Verdana" pitchFamily="34" charset="0"/>
                <a:cs typeface="Arial" charset="0"/>
              </a:rPr>
              <a:t>COMPONENTI</a:t>
            </a:r>
          </a:p>
        </p:txBody>
      </p:sp>
      <p:sp>
        <p:nvSpPr>
          <p:cNvPr id="3" name="Rettangolo arrotondato 2"/>
          <p:cNvSpPr/>
          <p:nvPr/>
        </p:nvSpPr>
        <p:spPr>
          <a:xfrm>
            <a:off x="2791627" y="2479271"/>
            <a:ext cx="3528391" cy="1178851"/>
          </a:xfrm>
          <a:prstGeom prst="roundRect">
            <a:avLst/>
          </a:prstGeom>
          <a:solidFill>
            <a:srgbClr val="CC33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it-IT" sz="20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SENSO DI APPARTENENZA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a">
  <a:themeElements>
    <a:clrScheme name="Carta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art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a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arta">
  <a:themeElements>
    <a:clrScheme name="Carta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arta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a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8054</TotalTime>
  <Words>593</Words>
  <Application>Microsoft Office PowerPoint</Application>
  <PresentationFormat>Presentazione su schermo (4:3)</PresentationFormat>
  <Paragraphs>193</Paragraphs>
  <Slides>22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5" baseType="lpstr">
      <vt:lpstr>Carta</vt:lpstr>
      <vt:lpstr>1_Carta</vt:lpstr>
      <vt:lpstr>Oggetto shell Packager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UNA LUNGA STORIA</vt:lpstr>
      <vt:lpstr>DALLE INDICAZIONI</vt:lpstr>
      <vt:lpstr>    UN CLIMA DI CLASSE ACCOGLIENTE E INCLUSIVO POTENZIA GLI APPRENDIMENTI DI TUTTI. </vt:lpstr>
      <vt:lpstr>Presentazione standard di PowerPoint</vt:lpstr>
      <vt:lpstr>Presentazione standard di PowerPoint</vt:lpstr>
      <vt:lpstr>Presentazione standard di PowerPoint</vt:lpstr>
      <vt:lpstr>Sedie musicali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MATERIALI PER NOI</vt:lpstr>
      <vt:lpstr>Presentazione standard di PowerPoint</vt:lpstr>
      <vt:lpstr>Presentazione standard di PowerPoint</vt:lpstr>
      <vt:lpstr>Presentazione standard di PowerPoint</vt:lpstr>
      <vt:lpstr>IDENTIKIT DELL’INSEGNANTE  CHE PROMUOVE INTERAZIONE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GESTIRE LA CLASSE COMUNITA’ DI APPRENDIMENTO</dc:title>
  <dc:creator>Francy</dc:creator>
  <cp:lastModifiedBy>Anna</cp:lastModifiedBy>
  <cp:revision>764</cp:revision>
  <cp:lastPrinted>2016-03-29T07:26:56Z</cp:lastPrinted>
  <dcterms:created xsi:type="dcterms:W3CDTF">2011-09-04T18:28:19Z</dcterms:created>
  <dcterms:modified xsi:type="dcterms:W3CDTF">2016-09-06T16:06:46Z</dcterms:modified>
</cp:coreProperties>
</file>