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2" r:id="rId1"/>
  </p:sldMasterIdLst>
  <p:notesMasterIdLst>
    <p:notesMasterId r:id="rId21"/>
  </p:notesMasterIdLst>
  <p:handoutMasterIdLst>
    <p:handoutMasterId r:id="rId22"/>
  </p:handoutMasterIdLst>
  <p:sldIdLst>
    <p:sldId id="358" r:id="rId2"/>
    <p:sldId id="505" r:id="rId3"/>
    <p:sldId id="501" r:id="rId4"/>
    <p:sldId id="502" r:id="rId5"/>
    <p:sldId id="503" r:id="rId6"/>
    <p:sldId id="504" r:id="rId7"/>
    <p:sldId id="482" r:id="rId8"/>
    <p:sldId id="491" r:id="rId9"/>
    <p:sldId id="492" r:id="rId10"/>
    <p:sldId id="493" r:id="rId11"/>
    <p:sldId id="494" r:id="rId12"/>
    <p:sldId id="506" r:id="rId13"/>
    <p:sldId id="498" r:id="rId14"/>
    <p:sldId id="485" r:id="rId15"/>
    <p:sldId id="488" r:id="rId16"/>
    <p:sldId id="509" r:id="rId17"/>
    <p:sldId id="507" r:id="rId18"/>
    <p:sldId id="489" r:id="rId19"/>
    <p:sldId id="508" r:id="rId20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990000"/>
    <a:srgbClr val="000099"/>
    <a:srgbClr val="800000"/>
    <a:srgbClr val="FFCC00"/>
    <a:srgbClr val="FFFF00"/>
    <a:srgbClr val="0033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90929"/>
  </p:normalViewPr>
  <p:slideViewPr>
    <p:cSldViewPr>
      <p:cViewPr>
        <p:scale>
          <a:sx n="80" d="100"/>
          <a:sy n="80" d="100"/>
        </p:scale>
        <p:origin x="378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262F967-3C68-4688-8D39-F7197F175AD5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D24DBEE-A156-4267-901D-238A4070A5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3C24BC0-CDEF-4D63-976D-7F2C4A0A70A3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D080C92-C2C1-4AF7-9C32-09C26C7A11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407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5FD2-D4AE-47C6-9B36-49CBD7BFB68D}" type="datetime1">
              <a:rPr lang="en-US"/>
              <a:pPr>
                <a:defRPr/>
              </a:pPr>
              <a:t>9/4/2016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02F25-5362-4F78-8667-D7EF4EF9EC09}" type="slidenum">
              <a:rPr lang="en-US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6C9AA-3A4F-4705-A514-DAC9A60F565E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4834-E92A-4732-8508-A69AEF570C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94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44AE-6592-4259-A5D6-2C25238DDD83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6781-BDFC-40C4-9FED-E6AA5C9F69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77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2E356-7BE2-4A3B-B8CA-C1CBFD51D7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CA1A-FBC5-4567-AEC1-B4545B2292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FCCA-0F3B-44FC-BEF7-A4DEF673059F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07F8B-B73E-4D0D-A4BD-3EDF88567C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05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D089A-DE0B-484C-9B7F-D3F6C4C8AE96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2AB8-951A-46EE-AB45-F7D41F19E1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15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7CCE4-3BA2-40CC-A845-2F19FF3B9EFC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B9659-8EBA-475B-95F9-1D702E960E0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98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911E-8DBC-4D4F-8FDB-D47EA5C1B362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9E1BE-0576-4075-B563-7C151CCD05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04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3A8D-47A5-4E92-8F93-61ECB75A1B51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FF97-9DC4-4449-9D7C-02CA912F841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664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D932-B936-42AE-B7B5-06748A6D4A27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A349-79A4-4031-9469-BF7EC5E299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3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18F6-754D-4109-81C6-EAFD665B0F86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59CB2-06A8-458F-ACB5-A13A0C5EED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46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3225-DB79-46F7-9522-7BEFA0813255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291C-019A-4F2A-B569-8EC00CC87A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16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6DDF97F-8272-4590-93D0-3497C29433D2}" type="datetime1">
              <a:rPr lang="it-IT"/>
              <a:pPr>
                <a:defRPr/>
              </a:pPr>
              <a:t>04/09/2016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68F69369-3378-49EA-B45D-33FBC63D80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8" r:id="rId12"/>
    <p:sldLayoutId id="214748461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04800" y="1981200"/>
            <a:ext cx="8610600" cy="9906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it-IT" altLang="it-IT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3075" name="Sottotitolo 2"/>
          <p:cNvSpPr txBox="1">
            <a:spLocks/>
          </p:cNvSpPr>
          <p:nvPr/>
        </p:nvSpPr>
        <p:spPr bwMode="auto">
          <a:xfrm>
            <a:off x="746125" y="5084763"/>
            <a:ext cx="7896225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076" name="Titolo 1"/>
          <p:cNvSpPr>
            <a:spLocks/>
          </p:cNvSpPr>
          <p:nvPr/>
        </p:nvSpPr>
        <p:spPr bwMode="auto">
          <a:xfrm>
            <a:off x="346075" y="174625"/>
            <a:ext cx="77724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L’apprendimento cooperativo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per una didattica efficace </a:t>
            </a:r>
            <a:b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</a:br>
            <a:endParaRPr lang="it-IT" altLang="it-IT" sz="2000" b="1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3077" name="Rettangolo 1"/>
          <p:cNvSpPr>
            <a:spLocks noChangeArrowheads="1"/>
          </p:cNvSpPr>
          <p:nvPr/>
        </p:nvSpPr>
        <p:spPr bwMode="auto">
          <a:xfrm>
            <a:off x="928662" y="4286256"/>
            <a:ext cx="770572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 smtClean="0">
                <a:solidFill>
                  <a:srgbClr val="800000"/>
                </a:solidFill>
                <a:latin typeface="Verdana" pitchFamily="34" charset="0"/>
              </a:rPr>
              <a:t>APPRENDERE IN INTERAZIONE CON I COMPAGNI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 smtClean="0">
                <a:solidFill>
                  <a:srgbClr val="800000"/>
                </a:solidFill>
                <a:latin typeface="Verdana" pitchFamily="34" charset="0"/>
              </a:rPr>
              <a:t>Primaria</a:t>
            </a:r>
            <a:endParaRPr lang="it-IT" altLang="it-IT" sz="2400" b="1" dirty="0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Anna  Segreto</a:t>
            </a:r>
          </a:p>
          <a:p>
            <a:pPr algn="r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Settembre 2016</a:t>
            </a:r>
          </a:p>
        </p:txBody>
      </p:sp>
      <p:pic>
        <p:nvPicPr>
          <p:cNvPr id="7" name="Picture 2" descr="Carta di giorn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736"/>
            <a:ext cx="41814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0" name="Picture 1028" descr="MCj0198613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-74613"/>
            <a:ext cx="5003800" cy="4318001"/>
          </a:xfrm>
          <a:ln>
            <a:solidFill>
              <a:srgbClr val="000066"/>
            </a:solidFill>
          </a:ln>
        </p:spPr>
      </p:pic>
      <p:sp>
        <p:nvSpPr>
          <p:cNvPr id="5" name="Freccia a destra 4"/>
          <p:cNvSpPr/>
          <p:nvPr/>
        </p:nvSpPr>
        <p:spPr>
          <a:xfrm rot="811721">
            <a:off x="78103" y="6912"/>
            <a:ext cx="3499817" cy="108286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/>
              <a:t>GRUPPO BASE</a:t>
            </a:r>
          </a:p>
        </p:txBody>
      </p:sp>
      <p:sp>
        <p:nvSpPr>
          <p:cNvPr id="224259" name="Rectangle 1027" descr="Carta di giornale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276475"/>
            <a:ext cx="5222875" cy="4303713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FF9900"/>
            </a:solidFill>
          </a:ln>
        </p:spPr>
        <p:txBody>
          <a:bodyPr/>
          <a:lstStyle/>
          <a:p>
            <a:pPr marL="609600" indent="-609600">
              <a:buFontTx/>
              <a:buNone/>
              <a:defRPr/>
            </a:pPr>
            <a:endParaRPr lang="it-IT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A rotazione spiegate la vostra struttura</a:t>
            </a:r>
          </a:p>
          <a:p>
            <a:pPr marL="0" indent="0">
              <a:buFont typeface="Arial" charset="0"/>
              <a:buNone/>
              <a:defRPr/>
            </a:pPr>
            <a:endParaRPr lang="it-IT" sz="2400" b="1" dirty="0" smtClean="0">
              <a:solidFill>
                <a:srgbClr val="000066"/>
              </a:solidFill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Illustrate gli esempi e le vostre riflessioni</a:t>
            </a:r>
            <a:endParaRPr lang="it-IT" sz="2400" b="1" dirty="0">
              <a:solidFill>
                <a:srgbClr val="000066"/>
              </a:solidFill>
            </a:endParaRPr>
          </a:p>
          <a:p>
            <a:pPr marL="609600" indent="-609600">
              <a:buFont typeface="Arial" charset="0"/>
              <a:buNone/>
              <a:defRPr/>
            </a:pPr>
            <a:endParaRPr lang="it-IT" sz="2400" b="1" dirty="0">
              <a:solidFill>
                <a:srgbClr val="000066"/>
              </a:solidFill>
            </a:endParaRPr>
          </a:p>
          <a:p>
            <a:pPr marL="609600" indent="-609600">
              <a:defRPr/>
            </a:pPr>
            <a:r>
              <a:rPr lang="it-IT" sz="2400" b="1" dirty="0" smtClean="0">
                <a:solidFill>
                  <a:srgbClr val="000066"/>
                </a:solidFill>
              </a:rPr>
              <a:t>Verificate </a:t>
            </a:r>
            <a:r>
              <a:rPr lang="it-IT" sz="2400" b="1" dirty="0">
                <a:solidFill>
                  <a:srgbClr val="000066"/>
                </a:solidFill>
              </a:rPr>
              <a:t>la comprensione, ponendo </a:t>
            </a:r>
            <a:r>
              <a:rPr lang="it-IT" sz="2400" b="1" dirty="0" smtClean="0">
                <a:solidFill>
                  <a:srgbClr val="000066"/>
                </a:solidFill>
              </a:rPr>
              <a:t>domande</a:t>
            </a:r>
            <a:endParaRPr lang="it-IT" sz="2400" b="1" dirty="0">
              <a:solidFill>
                <a:srgbClr val="000066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it-IT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42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4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4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4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build="p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5149850" cy="1143000"/>
          </a:xfrm>
        </p:spPr>
        <p:txBody>
          <a:bodyPr/>
          <a:lstStyle/>
          <a:p>
            <a:pPr algn="l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  <a:t>RIPENSANDO AL </a:t>
            </a:r>
            <a:b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</a:br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</a:rPr>
              <a:t>JIGSAW …</a:t>
            </a:r>
          </a:p>
        </p:txBody>
      </p:sp>
      <p:sp>
        <p:nvSpPr>
          <p:cNvPr id="226307" name="Rectangle 3" descr="Carta di giornale"/>
          <p:cNvSpPr>
            <a:spLocks noGrp="1" noChangeArrowheads="1"/>
          </p:cNvSpPr>
          <p:nvPr>
            <p:ph type="body" idx="1"/>
          </p:nvPr>
        </p:nvSpPr>
        <p:spPr>
          <a:xfrm>
            <a:off x="309319" y="1556792"/>
            <a:ext cx="4857750" cy="169068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000066"/>
                </a:solidFill>
              </a:rPr>
              <a:t>     </a:t>
            </a:r>
            <a:r>
              <a:rPr lang="it-IT" altLang="it-IT" sz="2400" b="1" dirty="0" smtClean="0">
                <a:solidFill>
                  <a:srgbClr val="800000"/>
                </a:solidFill>
              </a:rPr>
              <a:t>In che misura i principi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dell’apprendimento cooperativo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sono “infusi”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altLang="it-IT" sz="2400" b="1" dirty="0" smtClean="0">
                <a:solidFill>
                  <a:srgbClr val="800000"/>
                </a:solidFill>
              </a:rPr>
              <a:t>     nella struttura sperimentata?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it-IT" altLang="it-IT" sz="2200" b="1" dirty="0" smtClean="0">
              <a:solidFill>
                <a:srgbClr val="000066"/>
              </a:solidFill>
            </a:endParaRPr>
          </a:p>
        </p:txBody>
      </p:sp>
      <p:pic>
        <p:nvPicPr>
          <p:cNvPr id="226317" name="Picture 13" descr="D:\Documenti\Immagini\pot\punto-interrogativo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653" y="28564"/>
            <a:ext cx="3886200" cy="5562600"/>
          </a:xfrm>
          <a:prstGeom prst="rect">
            <a:avLst/>
          </a:prstGeom>
          <a:solidFill>
            <a:srgbClr val="B527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317414" y="3837921"/>
            <a:ext cx="4142234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Interdipendenza positiva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Responsabilità personale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Valutazione individuale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Pratica di abilità sociali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2400" b="1" i="1" dirty="0">
                <a:solidFill>
                  <a:srgbClr val="003300"/>
                </a:solidFill>
              </a:rPr>
              <a:t>Revisione</a:t>
            </a:r>
          </a:p>
        </p:txBody>
      </p:sp>
      <p:sp>
        <p:nvSpPr>
          <p:cNvPr id="9" name="AutoShape 6"/>
          <p:cNvSpPr txBox="1">
            <a:spLocks noChangeArrowheads="1"/>
          </p:cNvSpPr>
          <p:nvPr/>
        </p:nvSpPr>
        <p:spPr bwMode="auto">
          <a:xfrm rot="774219">
            <a:off x="4301108" y="5330031"/>
            <a:ext cx="3524250" cy="8937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+mn-lt"/>
              </a:rPr>
              <a:t>Teste numerate insieme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 animBg="1"/>
      <p:bldP spid="2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1027" descr="Carta di giornale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548679"/>
            <a:ext cx="7848922" cy="6073403"/>
          </a:xfr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Hanno un nome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Sono codificate in passi “rigidi”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Si integrano nelle normali lezioni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Responsabilizzazione di ciascuno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Leadership distribuita/ruoli alternati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Allenamento di abilità comunicative e sociali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“Giocano” tutti i principi del C.L.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Utilizzabile per qualsiasi età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Trasversali a qualsivoglia contenuto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Facilmente acquisibili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it-IT" altLang="it-IT" sz="1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it-IT" altLang="it-IT" sz="2800" dirty="0" smtClean="0"/>
          </a:p>
        </p:txBody>
      </p:sp>
      <p:sp>
        <p:nvSpPr>
          <p:cNvPr id="7" name="Fumetto 2 6"/>
          <p:cNvSpPr/>
          <p:nvPr/>
        </p:nvSpPr>
        <p:spPr>
          <a:xfrm rot="889974">
            <a:off x="5642779" y="426331"/>
            <a:ext cx="3527425" cy="1511300"/>
          </a:xfrm>
          <a:prstGeom prst="wedgeRoundRectCallout">
            <a:avLst>
              <a:gd name="adj1" fmla="val 45054"/>
              <a:gd name="adj2" fmla="val -68727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smtClean="0">
                <a:solidFill>
                  <a:srgbClr val="000000"/>
                </a:solidFill>
                <a:latin typeface="Calibri" pitchFamily="34" charset="0"/>
              </a:rPr>
              <a:t>Che cosa hanno in comune le strutture sperimentate?</a:t>
            </a:r>
          </a:p>
        </p:txBody>
      </p:sp>
      <p:pic>
        <p:nvPicPr>
          <p:cNvPr id="4" name="Picture 3" descr="D:\Documenti\Immagini\cerch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4509120"/>
            <a:ext cx="2530475" cy="2112963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991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073946" y="332656"/>
            <a:ext cx="2736304" cy="1600199"/>
          </a:xfrm>
          <a:solidFill>
            <a:schemeClr val="accent6">
              <a:lumMod val="7500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24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LEZIONE </a:t>
            </a:r>
            <a:endParaRPr lang="it-IT" altLang="it-IT" sz="2400" b="1" dirty="0" smtClean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COOPERATIVA</a:t>
            </a:r>
            <a:endParaRPr lang="it-IT" altLang="it-IT" sz="24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19923" y="1"/>
            <a:ext cx="2743200" cy="2060848"/>
          </a:xfrm>
          <a:prstGeom prst="rightArrowCallout">
            <a:avLst>
              <a:gd name="adj1" fmla="val 21537"/>
              <a:gd name="adj2" fmla="val 25000"/>
              <a:gd name="adj3" fmla="val 22222"/>
              <a:gd name="adj4" fmla="val 7623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it-IT" altLang="it-IT" sz="2400" b="1" dirty="0">
              <a:latin typeface="Calibri" pitchFamily="34" charset="0"/>
            </a:endParaRPr>
          </a:p>
          <a:p>
            <a:pPr algn="ctr"/>
            <a:r>
              <a:rPr lang="it-IT" altLang="it-IT" sz="2800" b="1" dirty="0">
                <a:solidFill>
                  <a:srgbClr val="000099"/>
                </a:solidFill>
                <a:latin typeface="Calibri" pitchFamily="34" charset="0"/>
              </a:rPr>
              <a:t>Una sola </a:t>
            </a:r>
          </a:p>
          <a:p>
            <a:pPr algn="ctr"/>
            <a:r>
              <a:rPr lang="it-IT" altLang="it-IT" sz="2800" b="1" dirty="0">
                <a:solidFill>
                  <a:srgbClr val="000099"/>
                </a:solidFill>
                <a:latin typeface="Calibri" pitchFamily="34" charset="0"/>
              </a:rPr>
              <a:t>struttura</a:t>
            </a:r>
          </a:p>
          <a:p>
            <a:pPr algn="ctr"/>
            <a:endParaRPr lang="it-IT" altLang="it-IT" sz="2800" dirty="0">
              <a:latin typeface="Calibri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880844" y="1"/>
            <a:ext cx="3263156" cy="2132855"/>
          </a:xfrm>
          <a:prstGeom prst="leftArrowCallout">
            <a:avLst>
              <a:gd name="adj1" fmla="val 15377"/>
              <a:gd name="adj2" fmla="val 25005"/>
              <a:gd name="adj3" fmla="val 20426"/>
              <a:gd name="adj4" fmla="val 7957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Sequenza </a:t>
            </a:r>
          </a:p>
          <a:p>
            <a:pPr algn="ctr"/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di più </a:t>
            </a:r>
          </a:p>
          <a:p>
            <a:pPr algn="ctr"/>
            <a:r>
              <a:rPr lang="it-IT" altLang="it-IT" sz="2800" b="1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strutture</a:t>
            </a:r>
            <a:endParaRPr lang="it-IT" altLang="it-IT" sz="2800" b="1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pic>
        <p:nvPicPr>
          <p:cNvPr id="7" name="Picture 1030" descr="EDUTE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645024"/>
            <a:ext cx="255746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umetto 1 7"/>
          <p:cNvSpPr/>
          <p:nvPr/>
        </p:nvSpPr>
        <p:spPr>
          <a:xfrm>
            <a:off x="4355976" y="2564904"/>
            <a:ext cx="3816424" cy="3600400"/>
          </a:xfrm>
          <a:prstGeom prst="wedgeRectCallout">
            <a:avLst>
              <a:gd name="adj1" fmla="val -67614"/>
              <a:gd name="adj2" fmla="val -159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22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0099"/>
                </a:solidFill>
              </a:rPr>
              <a:t>Fare pratica di una struttura per volta, partendo dalle più semplici.</a:t>
            </a:r>
          </a:p>
          <a:p>
            <a:pPr algn="ctr">
              <a:defRPr/>
            </a:pPr>
            <a:endParaRPr lang="it-IT" sz="24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0099"/>
                </a:solidFill>
              </a:rPr>
              <a:t>Introdurre gradatamente nuove strutture, ampliando il proprio repertorio.</a:t>
            </a:r>
          </a:p>
          <a:p>
            <a:pPr algn="ctr">
              <a:defRPr/>
            </a:pPr>
            <a:endParaRPr lang="it-IT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7504" y="361132"/>
            <a:ext cx="6981131" cy="519112"/>
          </a:xfrm>
        </p:spPr>
        <p:txBody>
          <a:bodyPr/>
          <a:lstStyle/>
          <a:p>
            <a:pPr algn="l"/>
            <a:r>
              <a:rPr lang="it-IT" alt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ESPERIENZE</a:t>
            </a:r>
            <a:endParaRPr lang="it-IT" alt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28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5031432" cy="3488432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84138" indent="-11113">
              <a:buFontTx/>
              <a:buNone/>
            </a:pPr>
            <a:r>
              <a:rPr lang="it-IT" altLang="it-IT" sz="2400" b="1" dirty="0" smtClean="0">
                <a:solidFill>
                  <a:srgbClr val="000099"/>
                </a:solidFill>
                <a:effectLst/>
                <a:latin typeface="Calibri" pitchFamily="34" charset="0"/>
              </a:rPr>
              <a:t>OGNI GRUPPO ANALIZZI UN’ESPERIENZA COOPERATIVA</a:t>
            </a:r>
          </a:p>
          <a:p>
            <a:pPr marL="84138" indent="-11113">
              <a:buFontTx/>
              <a:buNone/>
            </a:pPr>
            <a:endParaRPr lang="it-IT" altLang="it-IT" sz="2400" b="1" dirty="0" smtClean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buFontTx/>
              <a:buNone/>
            </a:pPr>
            <a:r>
              <a:rPr lang="it-IT" altLang="it-IT" sz="2400" b="1" dirty="0" smtClean="0">
                <a:solidFill>
                  <a:srgbClr val="000099"/>
                </a:solidFill>
                <a:effectLst/>
                <a:latin typeface="Calibri" pitchFamily="34" charset="0"/>
              </a:rPr>
              <a:t> RUOLI:</a:t>
            </a:r>
            <a:endParaRPr lang="it-IT" altLang="it-IT" sz="2400" b="1" dirty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dirty="0">
                <a:solidFill>
                  <a:srgbClr val="000099"/>
                </a:solidFill>
                <a:effectLst/>
                <a:latin typeface="Calibri" pitchFamily="34" charset="0"/>
              </a:rPr>
              <a:t>  a. </a:t>
            </a: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Lettore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 b. Esperto strutture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 c. Esperto principi cooperativi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it-IT" altLang="it-IT" sz="2400" b="1" i="1" dirty="0">
                <a:solidFill>
                  <a:srgbClr val="000099"/>
                </a:solidFill>
                <a:effectLst/>
                <a:latin typeface="Calibri" pitchFamily="34" charset="0"/>
              </a:rPr>
              <a:t> d. Sintetizzatore</a:t>
            </a:r>
          </a:p>
          <a:p>
            <a:pPr>
              <a:buFontTx/>
              <a:buNone/>
            </a:pPr>
            <a:endParaRPr lang="it-IT" altLang="it-IT" sz="2400" b="1" i="1" dirty="0">
              <a:solidFill>
                <a:srgbClr val="000099"/>
              </a:solidFill>
              <a:effectLst/>
              <a:latin typeface="Calibri" pitchFamily="34" charset="0"/>
            </a:endParaRPr>
          </a:p>
          <a:p>
            <a:pPr>
              <a:buFontTx/>
              <a:buNone/>
            </a:pPr>
            <a:endParaRPr lang="it-IT" altLang="it-IT" sz="2400" b="1" i="1" dirty="0">
              <a:solidFill>
                <a:srgbClr val="000099"/>
              </a:solidFill>
              <a:effectLst/>
              <a:latin typeface="Calibri" pitchFamily="34" charset="0"/>
            </a:endParaRPr>
          </a:p>
        </p:txBody>
      </p:sp>
      <p:sp>
        <p:nvSpPr>
          <p:cNvPr id="7" name="Fumetto 3 6"/>
          <p:cNvSpPr/>
          <p:nvPr/>
        </p:nvSpPr>
        <p:spPr>
          <a:xfrm>
            <a:off x="5207183" y="8213"/>
            <a:ext cx="4048734" cy="3212976"/>
          </a:xfrm>
          <a:prstGeom prst="wedgeEllipseCallout">
            <a:avLst>
              <a:gd name="adj1" fmla="val 48712"/>
              <a:gd name="adj2" fmla="val -46181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Obiettivo: </a:t>
            </a:r>
          </a:p>
          <a:p>
            <a:pPr algn="ctr"/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al </a:t>
            </a:r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termine dell’attività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ciascuno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deve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essere in grado </a:t>
            </a:r>
            <a:endParaRPr lang="it-IT" sz="2200" b="1" i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di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spiegare ad altri </a:t>
            </a:r>
            <a:endParaRPr lang="it-IT" sz="2200" b="1" i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il </a:t>
            </a:r>
            <a:r>
              <a:rPr lang="it-IT" sz="2200" b="1" i="1" dirty="0">
                <a:solidFill>
                  <a:srgbClr val="FFFF00"/>
                </a:solidFill>
                <a:latin typeface="Calibri" panose="020F0502020204030204" pitchFamily="34" charset="0"/>
              </a:rPr>
              <a:t>lavoro esaminato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rot="21026219">
            <a:off x="181572" y="4280196"/>
            <a:ext cx="4248472" cy="82962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Uno a casa, gli altri in viaggio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5831632" y="3356992"/>
            <a:ext cx="3312368" cy="1944216"/>
          </a:xfrm>
          <a:prstGeom prst="wedgeEllipseCallout">
            <a:avLst>
              <a:gd name="adj1" fmla="val 51860"/>
              <a:gd name="adj2" fmla="val -62214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Se trovate una struttura che </a:t>
            </a:r>
          </a:p>
          <a:p>
            <a:pPr algn="ctr"/>
            <a:r>
              <a:rPr lang="it-IT" sz="2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non conoscete ….</a:t>
            </a:r>
            <a:endParaRPr lang="it-IT" sz="2200" b="1" i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-30330" y="5445358"/>
            <a:ext cx="8999537" cy="4000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003399"/>
                </a:solidFill>
                <a:latin typeface="Arial" charset="0"/>
                <a:cs typeface="Arial" charset="0"/>
              </a:rPr>
              <a:t>http://memoesperienze.comune.modena.it/appr_cooperativo/index.html</a:t>
            </a:r>
          </a:p>
        </p:txBody>
      </p:sp>
      <p:sp>
        <p:nvSpPr>
          <p:cNvPr id="11" name="Callout con freccia a destra 10"/>
          <p:cNvSpPr/>
          <p:nvPr/>
        </p:nvSpPr>
        <p:spPr>
          <a:xfrm rot="16200000">
            <a:off x="3821938" y="5487248"/>
            <a:ext cx="708037" cy="1656185"/>
          </a:xfrm>
          <a:prstGeom prst="right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dirty="0"/>
              <a:t>qui</a:t>
            </a:r>
          </a:p>
        </p:txBody>
      </p:sp>
    </p:spTree>
    <p:extLst>
      <p:ext uri="{BB962C8B-B14F-4D97-AF65-F5344CB8AC3E}">
        <p14:creationId xmlns:p14="http://schemas.microsoft.com/office/powerpoint/2010/main" val="32040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isultati immagini per generare idee in grupp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1"/>
            <a:ext cx="6254939" cy="416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1596" y="260648"/>
            <a:ext cx="7636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 cosa abbiamo imparato </a:t>
            </a:r>
          </a:p>
          <a:p>
            <a:r>
              <a:rPr lang="it-IT" sz="2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it-IT" sz="28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nuovo dalle esperienze altrui?</a:t>
            </a:r>
            <a:endParaRPr lang="it-IT" sz="2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19985544">
            <a:off x="11444" y="2562879"/>
            <a:ext cx="4248472" cy="82962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Teste numerate insieme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512" y="5856884"/>
            <a:ext cx="2920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rgbClr val="FFFF00"/>
                </a:solidFill>
              </a:rPr>
              <a:t>RIFLESSIONE</a:t>
            </a:r>
            <a:endParaRPr lang="it-IT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2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STRUTTURE PER …</a:t>
            </a:r>
            <a:endParaRPr 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767071" y="1327852"/>
            <a:ext cx="3810000" cy="48878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800" b="1" i="1" dirty="0" smtClean="0"/>
              <a:t>Costruire un buon clima di classe</a:t>
            </a:r>
          </a:p>
          <a:p>
            <a:pPr>
              <a:buFont typeface="Wingdings 2" pitchFamily="18" charset="2"/>
              <a:buNone/>
            </a:pPr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800" b="1" i="1" dirty="0" smtClean="0"/>
          </a:p>
          <a:p>
            <a:r>
              <a:rPr lang="it-IT" altLang="it-IT" sz="2800" b="1" i="1" dirty="0" smtClean="0">
                <a:solidFill>
                  <a:srgbClr val="990000"/>
                </a:solidFill>
              </a:rPr>
              <a:t>Sviluppare apprendimento</a:t>
            </a:r>
          </a:p>
          <a:p>
            <a:pPr marL="0" indent="0">
              <a:buNone/>
            </a:pPr>
            <a:endParaRPr lang="it-IT" altLang="it-IT" sz="2800" b="1" i="1" dirty="0" smtClean="0">
              <a:solidFill>
                <a:srgbClr val="990000"/>
              </a:solidFill>
            </a:endParaRPr>
          </a:p>
          <a:p>
            <a:r>
              <a:rPr lang="it-IT" altLang="it-IT" sz="2800" b="1" i="1" dirty="0" smtClean="0"/>
              <a:t>Sviluppare competenze comunicative</a:t>
            </a:r>
          </a:p>
          <a:p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2000" dirty="0" smtClean="0"/>
          </a:p>
          <a:p>
            <a:pPr>
              <a:buFont typeface="Wingdings 2" pitchFamily="18" charset="2"/>
              <a:buNone/>
            </a:pPr>
            <a:endParaRPr lang="it-IT" altLang="it-IT" sz="2400" dirty="0" smtClean="0"/>
          </a:p>
        </p:txBody>
      </p:sp>
      <p:sp>
        <p:nvSpPr>
          <p:cNvPr id="4" name="Rectangle 4"/>
          <p:cNvSpPr txBox="1">
            <a:spLocks/>
          </p:cNvSpPr>
          <p:nvPr/>
        </p:nvSpPr>
        <p:spPr>
          <a:xfrm>
            <a:off x="4878399" y="1327851"/>
            <a:ext cx="4011612" cy="48878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200" b="1" dirty="0" smtClean="0"/>
              <a:t>Costruzione del clima di classe</a:t>
            </a:r>
          </a:p>
          <a:p>
            <a:r>
              <a:rPr lang="it-IT" altLang="it-IT" sz="2200" b="1" dirty="0" smtClean="0"/>
              <a:t>Costruzione del clima di gruppo</a:t>
            </a:r>
          </a:p>
          <a:p>
            <a:pPr>
              <a:buFont typeface="Wingdings 2" pitchFamily="18" charset="2"/>
              <a:buNone/>
            </a:pPr>
            <a:endParaRPr lang="it-IT" altLang="it-IT" sz="2200" b="1" dirty="0" smtClean="0"/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Padronanza delle conoscenze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Competenze cognitive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Condivisione di informazioni</a:t>
            </a:r>
          </a:p>
          <a:p>
            <a:pPr>
              <a:buFont typeface="Wingdings 2" pitchFamily="18" charset="2"/>
              <a:buNone/>
            </a:pPr>
            <a:endParaRPr lang="it-IT" altLang="it-IT" sz="2200" b="1" dirty="0" smtClean="0">
              <a:solidFill>
                <a:srgbClr val="990000"/>
              </a:solidFill>
            </a:endParaRPr>
          </a:p>
          <a:p>
            <a:r>
              <a:rPr lang="it-IT" altLang="it-IT" sz="2200" b="1" dirty="0" smtClean="0"/>
              <a:t>Regolare la comunicazione</a:t>
            </a:r>
          </a:p>
          <a:p>
            <a:r>
              <a:rPr lang="it-IT" altLang="it-IT" sz="2200" b="1" dirty="0" smtClean="0"/>
              <a:t>Costruire la comunicazione</a:t>
            </a:r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800" dirty="0" smtClean="0"/>
          </a:p>
        </p:txBody>
      </p:sp>
      <p:cxnSp>
        <p:nvCxnSpPr>
          <p:cNvPr id="6" name="Connettore 2 5"/>
          <p:cNvCxnSpPr>
            <a:endCxn id="4" idx="1"/>
          </p:cNvCxnSpPr>
          <p:nvPr/>
        </p:nvCxnSpPr>
        <p:spPr>
          <a:xfrm>
            <a:off x="4067944" y="3771767"/>
            <a:ext cx="810455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41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1277432" y="260648"/>
            <a:ext cx="7583488" cy="784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LA STRUTTURA</a:t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altLang="it-IT" sz="3600" b="1" dirty="0" smtClean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3" descr="Carta di giornale"/>
          <p:cNvSpPr txBox="1">
            <a:spLocks/>
          </p:cNvSpPr>
          <p:nvPr/>
        </p:nvSpPr>
        <p:spPr bwMode="auto">
          <a:xfrm>
            <a:off x="3923928" y="1340767"/>
            <a:ext cx="4968552" cy="25202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282575" indent="-282575" algn="l" rtl="0" eaLnBrk="0" fontAlgn="base" hangingPunct="0">
              <a:spcBef>
                <a:spcPts val="2000"/>
              </a:spcBef>
              <a:spcAft>
                <a:spcPct val="0"/>
              </a:spcAft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Riflette sulle situazioni proposte dalla scheda.</a:t>
            </a:r>
          </a:p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Decidete quale o quali strutture potrebbero essere funzionali allo scopo che vi prefiggete.</a:t>
            </a:r>
            <a:endParaRPr lang="it-IT" altLang="it-IT" sz="2400" b="1" i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347864" y="4447009"/>
            <a:ext cx="5688632" cy="146780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Scegliete voi la struttura che volete utilizzare per lavorare nel </a:t>
            </a:r>
            <a:r>
              <a:rPr lang="it-IT" altLang="it-IT" sz="2000" b="1" i="1" smtClean="0">
                <a:solidFill>
                  <a:srgbClr val="000000"/>
                </a:solidFill>
                <a:effectLst/>
                <a:latin typeface="Arial" charset="0"/>
              </a:rPr>
              <a:t>vostro gruppo!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6" name="Immagine 5" descr="C:\Users\Anna\Documents\Memo pubblicazione\materiale lavorati -\II PARTE\MATE\omino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04664"/>
            <a:ext cx="2915920" cy="6323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440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1026"/>
          <p:cNvSpPr>
            <a:spLocks noGrp="1"/>
          </p:cNvSpPr>
          <p:nvPr>
            <p:ph type="ctrTitle"/>
          </p:nvPr>
        </p:nvSpPr>
        <p:spPr>
          <a:xfrm>
            <a:off x="4067944" y="0"/>
            <a:ext cx="4968552" cy="828352"/>
          </a:xfrm>
        </p:spPr>
        <p:txBody>
          <a:bodyPr/>
          <a:lstStyle/>
          <a:p>
            <a:r>
              <a:rPr lang="it-IT" altLang="it-IT" sz="3200" b="1" dirty="0" smtClean="0">
                <a:solidFill>
                  <a:srgbClr val="C00000"/>
                </a:solidFill>
                <a:latin typeface="Verdana" pitchFamily="34" charset="0"/>
                <a:ea typeface="ＭＳ Ｐゴシック" charset="-128"/>
              </a:rPr>
              <a:t>ORA TOCCA A VOI!</a:t>
            </a:r>
          </a:p>
        </p:txBody>
      </p:sp>
      <p:pic>
        <p:nvPicPr>
          <p:cNvPr id="7" name="Picture 4" descr="D:\Documenti\valutazione autentica\I.C. PRATO 2011.12\lavori in cors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3" y="1052736"/>
            <a:ext cx="5594405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5148064" y="1268760"/>
            <a:ext cx="374441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990000"/>
                </a:solidFill>
              </a:rPr>
              <a:t>Progettate una reale attività cooperativa per la vostra classe.</a:t>
            </a:r>
            <a:endParaRPr lang="it-IT" sz="2400" b="1" dirty="0">
              <a:solidFill>
                <a:srgbClr val="99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364088" y="3140968"/>
            <a:ext cx="3744416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800000"/>
                </a:solidFill>
              </a:rPr>
              <a:t>La proposta può ‘montare’ momenti collettivi, individuali, di coppia, di gruppo.</a:t>
            </a:r>
            <a:endParaRPr lang="it-IT" sz="2000" b="1" dirty="0">
              <a:solidFill>
                <a:srgbClr val="80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123728" y="5301208"/>
            <a:ext cx="3816424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800000"/>
                </a:solidFill>
              </a:rPr>
              <a:t>Siate molto concreti </a:t>
            </a:r>
          </a:p>
          <a:p>
            <a:r>
              <a:rPr lang="it-IT" sz="2400" b="1" dirty="0" smtClean="0">
                <a:solidFill>
                  <a:srgbClr val="800000"/>
                </a:solidFill>
              </a:rPr>
              <a:t>nel descrivere le varie fasi </a:t>
            </a:r>
          </a:p>
          <a:p>
            <a:r>
              <a:rPr lang="it-IT" sz="2400" b="1" dirty="0" smtClean="0">
                <a:solidFill>
                  <a:srgbClr val="800000"/>
                </a:solidFill>
              </a:rPr>
              <a:t>di attività.</a:t>
            </a:r>
            <a:endParaRPr lang="it-IT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84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CONGEDO E REVISIONE</a:t>
            </a:r>
            <a:endParaRPr lang="it-IT" sz="32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4437112"/>
            <a:ext cx="8352928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t-IT" b="1" dirty="0" smtClean="0">
                <a:solidFill>
                  <a:srgbClr val="990000"/>
                </a:solidFill>
              </a:rPr>
              <a:t>Un’idea forte che mi porto a casa è …</a:t>
            </a:r>
          </a:p>
          <a:p>
            <a:r>
              <a:rPr lang="it-IT" b="1" dirty="0" smtClean="0">
                <a:solidFill>
                  <a:srgbClr val="990000"/>
                </a:solidFill>
              </a:rPr>
              <a:t>Penso che, per quanto </a:t>
            </a:r>
            <a:r>
              <a:rPr lang="it-IT" b="1" smtClean="0">
                <a:solidFill>
                  <a:srgbClr val="990000"/>
                </a:solidFill>
              </a:rPr>
              <a:t>mi </a:t>
            </a:r>
            <a:r>
              <a:rPr lang="it-IT" b="1" smtClean="0">
                <a:solidFill>
                  <a:srgbClr val="990000"/>
                </a:solidFill>
              </a:rPr>
              <a:t>riguarda,  </a:t>
            </a:r>
            <a:r>
              <a:rPr lang="it-IT" b="1" dirty="0" smtClean="0">
                <a:solidFill>
                  <a:srgbClr val="990000"/>
                </a:solidFill>
              </a:rPr>
              <a:t>…</a:t>
            </a:r>
          </a:p>
          <a:p>
            <a:r>
              <a:rPr lang="it-IT" b="1" dirty="0" smtClean="0">
                <a:solidFill>
                  <a:srgbClr val="990000"/>
                </a:solidFill>
              </a:rPr>
              <a:t>Una domanda che vorrei porre è …</a:t>
            </a:r>
            <a:endParaRPr lang="it-IT" b="1" dirty="0">
              <a:solidFill>
                <a:srgbClr val="990000"/>
              </a:solidFill>
            </a:endParaRPr>
          </a:p>
        </p:txBody>
      </p:sp>
      <p:sp>
        <p:nvSpPr>
          <p:cNvPr id="4" name="AutoShape 6"/>
          <p:cNvSpPr txBox="1">
            <a:spLocks noChangeArrowheads="1"/>
          </p:cNvSpPr>
          <p:nvPr/>
        </p:nvSpPr>
        <p:spPr bwMode="auto">
          <a:xfrm rot="774219">
            <a:off x="4735650" y="1960735"/>
            <a:ext cx="4363690" cy="89344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+mn-lt"/>
              </a:rPr>
              <a:t>Mescolatevi, fermatevi, in coppia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" name="Immagin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3"/>
            <a:ext cx="4176464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27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423275" cy="1044575"/>
          </a:xfrm>
        </p:spPr>
        <p:txBody>
          <a:bodyPr/>
          <a:lstStyle/>
          <a:p>
            <a:pPr algn="l" eaLnBrk="1" hangingPunct="1"/>
            <a:r>
              <a:rPr lang="it-IT" altLang="it-IT" sz="3200" b="1" dirty="0" smtClean="0">
                <a:solidFill>
                  <a:srgbClr val="99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COME E’ ANDATA VENERDI’?</a:t>
            </a:r>
            <a:br>
              <a:rPr lang="it-IT" altLang="it-IT" sz="3200" b="1" dirty="0" smtClean="0">
                <a:solidFill>
                  <a:srgbClr val="99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467544" y="1593597"/>
            <a:ext cx="8064500" cy="4391025"/>
          </a:xfrm>
          <a:blipFill>
            <a:blip r:embed="rId2"/>
            <a:tile tx="0" ty="0" sx="100000" sy="100000" flip="none" algn="tl"/>
          </a:blipFill>
          <a:ln w="28575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siete stati divisi in gruppi? Perché?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it-IT" altLang="it-IT" sz="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b="1" dirty="0" smtClean="0">
                <a:solidFill>
                  <a:srgbClr val="003300"/>
                </a:solidFill>
              </a:rPr>
              <a:t> </a:t>
            </a:r>
            <a:r>
              <a:rPr lang="it-IT" altLang="it-IT" sz="2800" b="1" i="1" dirty="0" smtClean="0">
                <a:solidFill>
                  <a:srgbClr val="003300"/>
                </a:solidFill>
              </a:rPr>
              <a:t>Pensate che la strutturazione delle attività vi abbia  aiutato ad apprendere? Perché?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it-IT" altLang="it-IT" sz="1400" b="1" i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Quale </a:t>
            </a:r>
            <a:r>
              <a:rPr lang="it-IT" altLang="it-IT" sz="2800" b="1" i="1" dirty="0">
                <a:solidFill>
                  <a:srgbClr val="003300"/>
                </a:solidFill>
              </a:rPr>
              <a:t>vi sembra la cosa più importante che avete imparato </a:t>
            </a:r>
            <a:r>
              <a:rPr lang="it-IT" altLang="it-IT" sz="2800" b="1" i="1" dirty="0" smtClean="0">
                <a:solidFill>
                  <a:srgbClr val="003300"/>
                </a:solidFill>
              </a:rPr>
              <a:t>nell’incontro? </a:t>
            </a:r>
            <a:r>
              <a:rPr lang="it-IT" altLang="it-IT" sz="2800" b="1" i="1" dirty="0">
                <a:solidFill>
                  <a:srgbClr val="003300"/>
                </a:solidFill>
              </a:rPr>
              <a:t>Perché è importante?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14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avete svolto le attività? In che cosa potreste migliorare per rendere più produttivo il lavoro?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sz="2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</p:txBody>
      </p:sp>
      <p:sp>
        <p:nvSpPr>
          <p:cNvPr id="4" name="AutoShape 6"/>
          <p:cNvSpPr txBox="1">
            <a:spLocks noChangeArrowheads="1"/>
          </p:cNvSpPr>
          <p:nvPr/>
        </p:nvSpPr>
        <p:spPr bwMode="auto">
          <a:xfrm rot="774219">
            <a:off x="6532635" y="1016776"/>
            <a:ext cx="3003550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Calibri"/>
              </a:rPr>
              <a:t>Penne al centro</a:t>
            </a:r>
            <a:endParaRPr lang="it-IT" altLang="it-IT" sz="2200" b="1" i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90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2" name="Picture 18" descr="D:\Documenti\Immagini\alunno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1346200"/>
            <a:ext cx="47593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CasellaDiTesto 2"/>
          <p:cNvSpPr txBox="1">
            <a:spLocks noChangeArrowheads="1"/>
          </p:cNvSpPr>
          <p:nvPr/>
        </p:nvSpPr>
        <p:spPr bwMode="auto">
          <a:xfrm>
            <a:off x="485775" y="260350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FFFF00"/>
                </a:solidFill>
                <a:latin typeface="Verdana" pitchFamily="34" charset="0"/>
              </a:rPr>
              <a:t>METTIAMOCI ALLA PROVA </a:t>
            </a:r>
          </a:p>
        </p:txBody>
      </p:sp>
      <p:sp>
        <p:nvSpPr>
          <p:cNvPr id="23556" name="CasellaDiTesto 4"/>
          <p:cNvSpPr txBox="1">
            <a:spLocks noChangeArrowheads="1"/>
          </p:cNvSpPr>
          <p:nvPr/>
        </p:nvSpPr>
        <p:spPr bwMode="auto">
          <a:xfrm>
            <a:off x="4233863" y="1081088"/>
            <a:ext cx="4679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>
                <a:solidFill>
                  <a:srgbClr val="FFFF00"/>
                </a:solidFill>
              </a:rPr>
              <a:t>Una lezione «tradizionale»</a:t>
            </a:r>
          </a:p>
        </p:txBody>
      </p:sp>
      <p:sp>
        <p:nvSpPr>
          <p:cNvPr id="7" name="Fumetto 3 6"/>
          <p:cNvSpPr/>
          <p:nvPr/>
        </p:nvSpPr>
        <p:spPr>
          <a:xfrm>
            <a:off x="5220072" y="1700808"/>
            <a:ext cx="2977645" cy="2232248"/>
          </a:xfrm>
          <a:prstGeom prst="wedgeEllipseCallout">
            <a:avLst>
              <a:gd name="adj1" fmla="val 55610"/>
              <a:gd name="adj2" fmla="val -50927"/>
            </a:avLst>
          </a:prstGeom>
          <a:solidFill>
            <a:srgbClr val="00206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Quali i punti critici di questa lezione?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265612" y="5768975"/>
            <a:ext cx="4699001" cy="82867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99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Arial" charset="0"/>
              </a:rPr>
              <a:t>Pensa, discuti in coppia, condividi</a:t>
            </a:r>
            <a:endParaRPr lang="it-IT" altLang="it-IT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5508104" y="4149080"/>
            <a:ext cx="2977645" cy="1512168"/>
          </a:xfrm>
          <a:prstGeom prst="wedgeEllipseCallout">
            <a:avLst>
              <a:gd name="adj1" fmla="val 55610"/>
              <a:gd name="adj2" fmla="val -50927"/>
            </a:avLst>
          </a:prstGeom>
          <a:solidFill>
            <a:srgbClr val="00206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Quali le ricadute?</a:t>
            </a:r>
          </a:p>
        </p:txBody>
      </p:sp>
    </p:spTree>
    <p:extLst>
      <p:ext uri="{BB962C8B-B14F-4D97-AF65-F5344CB8AC3E}">
        <p14:creationId xmlns:p14="http://schemas.microsoft.com/office/powerpoint/2010/main" val="36762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CasellaDiTesto 1"/>
          <p:cNvGrpSpPr>
            <a:grpSpLocks/>
          </p:cNvGrpSpPr>
          <p:nvPr/>
        </p:nvGrpSpPr>
        <p:grpSpPr bwMode="auto">
          <a:xfrm>
            <a:off x="1365250" y="549275"/>
            <a:ext cx="4840288" cy="5903913"/>
            <a:chOff x="518" y="829"/>
            <a:chExt cx="3049" cy="3572"/>
          </a:xfrm>
        </p:grpSpPr>
        <p:pic>
          <p:nvPicPr>
            <p:cNvPr id="24581" name="CasellaDiTesto 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" y="829"/>
              <a:ext cx="3049" cy="3572"/>
            </a:xfrm>
            <a:prstGeom prst="rect">
              <a:avLst/>
            </a:prstGeom>
            <a:ln/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  <p:sp>
          <p:nvSpPr>
            <p:cNvPr id="24582" name="Text Box 4"/>
            <p:cNvSpPr txBox="1">
              <a:spLocks noChangeArrowheads="1"/>
            </p:cNvSpPr>
            <p:nvPr/>
          </p:nvSpPr>
          <p:spPr bwMode="auto">
            <a:xfrm>
              <a:off x="599" y="850"/>
              <a:ext cx="2879" cy="3238"/>
            </a:xfrm>
            <a:prstGeom prst="rect">
              <a:avLst/>
            </a:prstGeom>
            <a:ln/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marL="2857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Attivazione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Lettura e comprensione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Organizzazione delle informazioni</a:t>
              </a:r>
            </a:p>
            <a:p>
              <a:pPr eaLnBrk="1" hangingPunct="1"/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Rielaborazione delle informazioni</a:t>
              </a:r>
            </a:p>
            <a:p>
              <a:pPr eaLnBrk="1" hangingPunct="1"/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Valutazione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Fissazione/Memorizzazione</a:t>
              </a:r>
            </a:p>
            <a:p>
              <a:pPr algn="r" eaLnBrk="1" hangingPunct="1"/>
              <a:endParaRPr lang="it-IT" altLang="it-IT" sz="2400">
                <a:solidFill>
                  <a:srgbClr val="003366"/>
                </a:solidFill>
                <a:latin typeface="Calibri" pitchFamily="34" charset="0"/>
              </a:endParaRPr>
            </a:p>
          </p:txBody>
        </p:sp>
      </p:grpSp>
      <p:sp>
        <p:nvSpPr>
          <p:cNvPr id="3" name="Callout con freccia in su 2"/>
          <p:cNvSpPr/>
          <p:nvPr/>
        </p:nvSpPr>
        <p:spPr>
          <a:xfrm rot="5400000">
            <a:off x="-2327654" y="3089784"/>
            <a:ext cx="6482868" cy="770983"/>
          </a:xfrm>
          <a:prstGeom prst="up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it-IT" sz="2000" b="1" dirty="0"/>
              <a:t>PROCESSI</a:t>
            </a: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6300788" y="2819400"/>
            <a:ext cx="24336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FFFF00"/>
                </a:solidFill>
              </a:rPr>
              <a:t>UN PUNTO </a:t>
            </a:r>
          </a:p>
          <a:p>
            <a:pPr eaLnBrk="1" hangingPunct="1"/>
            <a:r>
              <a:rPr lang="it-IT" altLang="it-IT" sz="3200" b="1" dirty="0">
                <a:solidFill>
                  <a:srgbClr val="FFFF00"/>
                </a:solidFill>
              </a:rPr>
              <a:t>DI FORZA!</a:t>
            </a:r>
          </a:p>
        </p:txBody>
      </p:sp>
    </p:spTree>
    <p:extLst>
      <p:ext uri="{BB962C8B-B14F-4D97-AF65-F5344CB8AC3E}">
        <p14:creationId xmlns:p14="http://schemas.microsoft.com/office/powerpoint/2010/main" val="41089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4859338" cy="609600"/>
          </a:xfrm>
        </p:spPr>
        <p:txBody>
          <a:bodyPr>
            <a:normAutofit/>
          </a:bodyPr>
          <a:lstStyle/>
          <a:p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</a:rPr>
              <a:t>ORA TOCCA A VOI!</a:t>
            </a: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3708400" y="5300663"/>
            <a:ext cx="5256213" cy="1368425"/>
          </a:xfrm>
          <a:solidFill>
            <a:srgbClr val="DDDDDD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Esaminate la nuova versione di lezione. 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003300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In coppia alternatevi nella lettura e nel commento.</a:t>
            </a:r>
          </a:p>
        </p:txBody>
      </p:sp>
      <p:pic>
        <p:nvPicPr>
          <p:cNvPr id="73732" name="Picture 1039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7625" y="1773238"/>
            <a:ext cx="4016375" cy="3197225"/>
          </a:xfrm>
          <a:ln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8205" name="Text Box 1037" descr="Carta di giornale"/>
          <p:cNvSpPr txBox="1">
            <a:spLocks noChangeArrowheads="1"/>
          </p:cNvSpPr>
          <p:nvPr/>
        </p:nvSpPr>
        <p:spPr bwMode="auto">
          <a:xfrm>
            <a:off x="179388" y="908050"/>
            <a:ext cx="4406900" cy="12017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Immaginate di voler condurre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l’attività descritta in modo più efficace</a:t>
            </a:r>
            <a:r>
              <a:rPr lang="it-IT" altLang="it-IT" sz="2400" b="1" i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53409" y="3573016"/>
            <a:ext cx="4490599" cy="138499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 smtClean="0">
                <a:solidFill>
                  <a:srgbClr val="FFFF00"/>
                </a:solidFill>
                <a:latin typeface="Calibri" pitchFamily="34" charset="0"/>
              </a:rPr>
              <a:t>Provate ad utilizzare </a:t>
            </a:r>
          </a:p>
          <a:p>
            <a:pPr eaLnBrk="1" hangingPunct="1"/>
            <a:r>
              <a:rPr lang="it-IT" altLang="it-IT" sz="2800" b="1" dirty="0" smtClean="0">
                <a:solidFill>
                  <a:srgbClr val="FFFF00"/>
                </a:solidFill>
                <a:latin typeface="Calibri" pitchFamily="34" charset="0"/>
              </a:rPr>
              <a:t>le strutture cooperative finora condivise. </a:t>
            </a:r>
            <a:endParaRPr lang="it-IT" altLang="it-IT" sz="28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73934" y="2420888"/>
            <a:ext cx="3155950" cy="9540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>
                <a:solidFill>
                  <a:srgbClr val="FFFF00"/>
                </a:solidFill>
                <a:latin typeface="Calibri" pitchFamily="34" charset="0"/>
              </a:rPr>
              <a:t>Come impostereste </a:t>
            </a:r>
          </a:p>
          <a:p>
            <a:pPr eaLnBrk="1" hangingPunct="1"/>
            <a:r>
              <a:rPr lang="it-IT" altLang="it-IT" sz="2800" b="1" dirty="0">
                <a:solidFill>
                  <a:srgbClr val="FFFF00"/>
                </a:solidFill>
                <a:latin typeface="Calibri" pitchFamily="34" charset="0"/>
              </a:rPr>
              <a:t>le diverse fasi?</a:t>
            </a:r>
          </a:p>
        </p:txBody>
      </p:sp>
    </p:spTree>
    <p:extLst>
      <p:ext uri="{BB962C8B-B14F-4D97-AF65-F5344CB8AC3E}">
        <p14:creationId xmlns:p14="http://schemas.microsoft.com/office/powerpoint/2010/main" val="28097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205" grpId="0" animBg="1" autoUpdateAnimBg="0"/>
      <p:bldP spid="7373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4888" y="4763"/>
            <a:ext cx="8139112" cy="14398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COOPERATIVO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PER UN 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PROFONDO</a:t>
            </a:r>
            <a:endParaRPr lang="it-IT" altLang="it-IT" sz="3100" b="1" dirty="0" smtClean="0">
              <a:solidFill>
                <a:srgbClr val="99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4500563" y="1700213"/>
            <a:ext cx="3919537" cy="4176712"/>
          </a:xfrm>
          <a:prstGeom prst="wedgeRectCallout">
            <a:avLst>
              <a:gd name="adj1" fmla="val -86650"/>
              <a:gd name="adj2" fmla="val -29244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</p:txBody>
      </p:sp>
      <p:pic>
        <p:nvPicPr>
          <p:cNvPr id="74757" name="Picture 5" descr="C:\Programmi\Microsoft Office\Clipart\standard\stddir4\TR00539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0" t="-4254" b="52296"/>
          <a:stretch>
            <a:fillRect/>
          </a:stretch>
        </p:blipFill>
        <p:spPr bwMode="auto">
          <a:xfrm>
            <a:off x="179388" y="1444625"/>
            <a:ext cx="3240087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4740275" y="1700213"/>
            <a:ext cx="1936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2800" b="1">
              <a:solidFill>
                <a:srgbClr val="003300"/>
              </a:solidFill>
              <a:latin typeface="Calibri" pitchFamily="34" charset="0"/>
            </a:endParaRPr>
          </a:p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Se ascolto…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740275" y="1704975"/>
            <a:ext cx="1968500" cy="1385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  <a:latin typeface="Calibri" panose="020F0502020204030204" pitchFamily="34" charset="0"/>
              <a:cs typeface="+mn-cs"/>
            </a:endParaRPr>
          </a:p>
          <a:p>
            <a:pPr>
              <a:lnSpc>
                <a:spcPct val="200000"/>
              </a:lnSpc>
              <a:defRPr/>
            </a:pP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…</a:t>
            </a:r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vedo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4706938" y="2997200"/>
            <a:ext cx="3352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pongo  domande</a:t>
            </a:r>
          </a:p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discuto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708525" y="4041775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applico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830763" y="4713288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insegno</a:t>
            </a:r>
          </a:p>
        </p:txBody>
      </p:sp>
      <p:sp>
        <p:nvSpPr>
          <p:cNvPr id="2" name="Documento 1"/>
          <p:cNvSpPr/>
          <p:nvPr/>
        </p:nvSpPr>
        <p:spPr>
          <a:xfrm rot="20480341">
            <a:off x="712835" y="5212374"/>
            <a:ext cx="3449820" cy="1199846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Alto livello </a:t>
            </a:r>
          </a:p>
          <a:p>
            <a:pPr algn="ctr">
              <a:defRPr/>
            </a:pPr>
            <a:r>
              <a:rPr lang="it-IT" sz="2400" b="1" dirty="0"/>
              <a:t>di elaborazione</a:t>
            </a:r>
          </a:p>
        </p:txBody>
      </p:sp>
    </p:spTree>
    <p:extLst>
      <p:ext uri="{BB962C8B-B14F-4D97-AF65-F5344CB8AC3E}">
        <p14:creationId xmlns:p14="http://schemas.microsoft.com/office/powerpoint/2010/main" val="21339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5" grpId="0" animBg="1" autoUpdateAnimBg="0"/>
      <p:bldP spid="74758" grpId="0" autoUpdateAnimBg="0"/>
      <p:bldP spid="74759" grpId="0" autoUpdateAnimBg="0"/>
      <p:bldP spid="74760" grpId="0" autoUpdateAnimBg="0"/>
      <p:bldP spid="74761" grpId="0" autoUpdateAnimBg="0"/>
      <p:bldP spid="7476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ctrTitle"/>
          </p:nvPr>
        </p:nvSpPr>
        <p:spPr>
          <a:xfrm>
            <a:off x="779463" y="381000"/>
            <a:ext cx="7583487" cy="600075"/>
          </a:xfrm>
        </p:spPr>
        <p:txBody>
          <a:bodyPr/>
          <a:lstStyle/>
          <a:p>
            <a:pPr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ＭＳ Ｐゴシック" pitchFamily="34" charset="-128"/>
              </a:rPr>
              <a:t>AMPLIAMO IL BAGAGLIO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7002463" y="2225675"/>
            <a:ext cx="2070100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Carte Flash</a:t>
            </a:r>
          </a:p>
        </p:txBody>
      </p:sp>
      <p:pic>
        <p:nvPicPr>
          <p:cNvPr id="14342" name="Picture 14" descr="D:\Documenti\I.C. Castelnuovo_MO\Castelnuovo 28 nov\MC900298457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3456384" cy="3721096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5766" y="2348880"/>
            <a:ext cx="2179637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Roundrobin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Giro di tavolo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851920" y="5710026"/>
            <a:ext cx="2178050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Co-op </a:t>
            </a:r>
            <a:r>
              <a:rPr lang="it-IT" altLang="it-IT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Co-op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66059" y="3474254"/>
            <a:ext cx="217963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Studio in coppia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51520" y="1284883"/>
            <a:ext cx="217963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Teste numerate insieme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597650" y="3100388"/>
            <a:ext cx="2471738" cy="460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Giro in galleria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705006" y="6027394"/>
            <a:ext cx="1958975" cy="461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 smtClean="0"/>
              <a:t>Roundtable</a:t>
            </a:r>
            <a:endParaRPr lang="it-IT" altLang="it-IT" sz="2400" b="1" dirty="0" smtClean="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93657" y="4734709"/>
            <a:ext cx="2160587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66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Penne al centro</a:t>
            </a:r>
          </a:p>
        </p:txBody>
      </p:sp>
      <p:cxnSp>
        <p:nvCxnSpPr>
          <p:cNvPr id="4" name="Connettore 2 3"/>
          <p:cNvCxnSpPr/>
          <p:nvPr/>
        </p:nvCxnSpPr>
        <p:spPr>
          <a:xfrm flipH="1">
            <a:off x="5097463" y="1870075"/>
            <a:ext cx="411162" cy="384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5764213" y="1069975"/>
            <a:ext cx="3308350" cy="830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Pensa, discuti in coppia,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condividi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5764213" y="3903712"/>
            <a:ext cx="3128267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Controllo reciproco in coppia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516216" y="5005978"/>
            <a:ext cx="217963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Puzzle ad una dimensione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395536" y="5658360"/>
            <a:ext cx="2919479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Mescolatevi, fermatevi, in coppia</a:t>
            </a:r>
          </a:p>
        </p:txBody>
      </p:sp>
    </p:spTree>
    <p:extLst>
      <p:ext uri="{BB962C8B-B14F-4D97-AF65-F5344CB8AC3E}">
        <p14:creationId xmlns:p14="http://schemas.microsoft.com/office/powerpoint/2010/main" val="10822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85750"/>
            <a:ext cx="7593012" cy="911225"/>
          </a:xfrm>
        </p:spPr>
        <p:txBody>
          <a:bodyPr/>
          <a:lstStyle/>
          <a:p>
            <a:pPr algn="l"/>
            <a:r>
              <a:rPr lang="it-IT" altLang="it-IT" sz="3200" b="1" smtClean="0">
                <a:solidFill>
                  <a:srgbClr val="800000"/>
                </a:solidFill>
                <a:latin typeface="Verdana" pitchFamily="34" charset="0"/>
              </a:rPr>
              <a:t>STUDIAMO INSIEME</a:t>
            </a:r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660400" y="4936996"/>
            <a:ext cx="3600450" cy="10652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3200" b="1">
                <a:solidFill>
                  <a:srgbClr val="C00000"/>
                </a:solidFill>
                <a:latin typeface="Calibri" pitchFamily="34" charset="0"/>
              </a:rPr>
              <a:t>Gruppi di esperti</a:t>
            </a:r>
          </a:p>
        </p:txBody>
      </p:sp>
      <p:pic>
        <p:nvPicPr>
          <p:cNvPr id="223237" name="Picture 5" descr="B_OPL0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9075" y="857250"/>
            <a:ext cx="3844925" cy="2857500"/>
          </a:xfrm>
        </p:spPr>
      </p:pic>
      <p:sp>
        <p:nvSpPr>
          <p:cNvPr id="7" name="AutoShape 6"/>
          <p:cNvSpPr txBox="1">
            <a:spLocks noChangeArrowheads="1"/>
          </p:cNvSpPr>
          <p:nvPr/>
        </p:nvSpPr>
        <p:spPr bwMode="auto">
          <a:xfrm rot="774219">
            <a:off x="6121400" y="4732338"/>
            <a:ext cx="2855913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err="1" smtClean="0">
                <a:solidFill>
                  <a:srgbClr val="000000"/>
                </a:solidFill>
                <a:latin typeface="+mn-lt"/>
              </a:rPr>
              <a:t>Jigsaw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22288" y="1205972"/>
            <a:ext cx="3600450" cy="106521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3200" b="1">
                <a:solidFill>
                  <a:srgbClr val="C00000"/>
                </a:solidFill>
                <a:latin typeface="Calibri" pitchFamily="34" charset="0"/>
              </a:rPr>
              <a:t>Gruppi base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874906" y="2420888"/>
            <a:ext cx="4176712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800000"/>
                </a:solidFill>
                <a:latin typeface="+mn-lt"/>
                <a:cs typeface="+mn-cs"/>
              </a:rPr>
              <a:t>Dividetevi i fogli delle </a:t>
            </a: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strutture: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Controllo reciproco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Puzzle ad una dimensione</a:t>
            </a:r>
          </a:p>
          <a:p>
            <a:pPr marL="342900" indent="-342900">
              <a:buFontTx/>
              <a:buChar char="-"/>
              <a:defRPr/>
            </a:pPr>
            <a:r>
              <a:rPr lang="it-IT" sz="2400" b="1" dirty="0" smtClean="0">
                <a:solidFill>
                  <a:srgbClr val="800000"/>
                </a:solidFill>
                <a:latin typeface="+mn-lt"/>
                <a:cs typeface="+mn-cs"/>
              </a:rPr>
              <a:t>Co-op </a:t>
            </a:r>
            <a:r>
              <a:rPr lang="it-IT" sz="2400" b="1" dirty="0" err="1" smtClean="0">
                <a:solidFill>
                  <a:srgbClr val="800000"/>
                </a:solidFill>
                <a:latin typeface="+mn-lt"/>
                <a:cs typeface="+mn-cs"/>
              </a:rPr>
              <a:t>Co-op</a:t>
            </a:r>
            <a:endParaRPr lang="it-IT" sz="2400" b="1" dirty="0" smtClean="0">
              <a:solidFill>
                <a:srgbClr val="800000"/>
              </a:solidFill>
              <a:latin typeface="+mn-lt"/>
              <a:cs typeface="+mn-cs"/>
            </a:endParaRPr>
          </a:p>
          <a:p>
            <a:pPr marL="342900" indent="-342900">
              <a:buFontTx/>
              <a:buChar char="-"/>
              <a:defRPr/>
            </a:pPr>
            <a:r>
              <a:rPr lang="it-IT" sz="2400" b="1" dirty="0" err="1" smtClean="0">
                <a:solidFill>
                  <a:srgbClr val="800000"/>
                </a:solidFill>
                <a:latin typeface="+mn-lt"/>
                <a:cs typeface="+mn-cs"/>
              </a:rPr>
              <a:t>Roundtable</a:t>
            </a:r>
            <a:endParaRPr lang="it-IT" sz="2400" b="1" dirty="0">
              <a:solidFill>
                <a:srgbClr val="800000"/>
              </a:solidFill>
              <a:latin typeface="+mn-lt"/>
              <a:cs typeface="+mn-cs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60400" y="6022600"/>
            <a:ext cx="38179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800000"/>
                </a:solidFill>
                <a:latin typeface="+mn-lt"/>
                <a:cs typeface="+mn-cs"/>
              </a:rPr>
              <a:t>Formate i gruppi di esperti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6" grpId="0" animBg="1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Carta di giornale"/>
          <p:cNvSpPr txBox="1">
            <a:spLocks noChangeArrowheads="1"/>
          </p:cNvSpPr>
          <p:nvPr/>
        </p:nvSpPr>
        <p:spPr bwMode="auto">
          <a:xfrm>
            <a:off x="387067" y="548679"/>
            <a:ext cx="8137525" cy="5500688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it-IT" sz="22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Analizzate la struttura: individuate le fasi e i vari passaggi per attuarla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Ipotizzate ambiti di utilizzo nelle vostre classi: concretizzate con esempi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400" b="1" kern="0" dirty="0">
              <a:solidFill>
                <a:srgbClr val="000066"/>
              </a:solidFill>
            </a:endParaRPr>
          </a:p>
          <a:p>
            <a:pPr marL="541338" indent="-541338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Riflettete: quali i punti di forza della struttura?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kern="0" dirty="0">
                <a:solidFill>
                  <a:srgbClr val="000066"/>
                </a:solidFill>
              </a:rPr>
              <a:t>          </a:t>
            </a:r>
            <a:r>
              <a:rPr lang="it-IT" sz="2000" b="1" i="1" kern="0" dirty="0">
                <a:solidFill>
                  <a:srgbClr val="000066"/>
                </a:solidFill>
              </a:rPr>
              <a:t>Mi sembra interessante perché…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i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t-IT" sz="2400" b="1" kern="0" dirty="0">
                <a:solidFill>
                  <a:srgbClr val="000066"/>
                </a:solidFill>
              </a:rPr>
              <a:t>Quali attenzioni aggiuntive?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kern="0" dirty="0">
                <a:solidFill>
                  <a:srgbClr val="000066"/>
                </a:solidFill>
              </a:rPr>
              <a:t>           </a:t>
            </a:r>
            <a:r>
              <a:rPr lang="it-IT" sz="2000" b="1" i="1" kern="0" dirty="0">
                <a:solidFill>
                  <a:srgbClr val="000066"/>
                </a:solidFill>
              </a:rPr>
              <a:t>Come formare coppie e/o gruppi?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i="1" kern="0" dirty="0">
                <a:solidFill>
                  <a:srgbClr val="000066"/>
                </a:solidFill>
              </a:rPr>
              <a:t>           Come organizzare lo spazio aula?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it-IT" sz="2000" b="1" i="1" kern="0" dirty="0">
                <a:solidFill>
                  <a:srgbClr val="000066"/>
                </a:solidFill>
              </a:rPr>
              <a:t>           Come condurre l’attività?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it-IT" sz="2000" b="1" kern="0" dirty="0">
              <a:solidFill>
                <a:srgbClr val="000066"/>
              </a:solidFill>
            </a:endParaRPr>
          </a:p>
        </p:txBody>
      </p:sp>
      <p:sp>
        <p:nvSpPr>
          <p:cNvPr id="2" name="Rettangolo arrotondato 1"/>
          <p:cNvSpPr/>
          <p:nvPr/>
        </p:nvSpPr>
        <p:spPr>
          <a:xfrm rot="1234518">
            <a:off x="6038885" y="3709017"/>
            <a:ext cx="2931238" cy="329462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  <a:p>
            <a:pPr algn="ctr">
              <a:defRPr/>
            </a:pPr>
            <a:r>
              <a:rPr lang="it-IT" sz="2400" b="1" dirty="0"/>
              <a:t>Preparatevi ad illustrare ad altri </a:t>
            </a:r>
            <a:endParaRPr lang="it-IT" sz="2400" b="1" dirty="0" smtClean="0"/>
          </a:p>
          <a:p>
            <a:pPr algn="ctr">
              <a:defRPr/>
            </a:pPr>
            <a:r>
              <a:rPr lang="it-IT" sz="2400" b="1" dirty="0" smtClean="0"/>
              <a:t>la </a:t>
            </a:r>
            <a:r>
              <a:rPr lang="it-IT" sz="2400" b="1" dirty="0"/>
              <a:t>struttura.</a:t>
            </a:r>
          </a:p>
          <a:p>
            <a:pPr algn="ctr">
              <a:defRPr/>
            </a:pPr>
            <a:r>
              <a:rPr lang="it-IT" sz="2400" b="1" dirty="0"/>
              <a:t>A turno fate una simulazione della vostra spiegazione</a:t>
            </a:r>
            <a:r>
              <a:rPr lang="it-IT" dirty="0"/>
              <a:t>.</a:t>
            </a:r>
          </a:p>
        </p:txBody>
      </p:sp>
      <p:sp>
        <p:nvSpPr>
          <p:cNvPr id="5" name="Freccia a destra 4"/>
          <p:cNvSpPr/>
          <p:nvPr/>
        </p:nvSpPr>
        <p:spPr>
          <a:xfrm rot="811721">
            <a:off x="97153" y="-153687"/>
            <a:ext cx="2126774" cy="108286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/>
              <a:t>ESPERTI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 autoUpdateAnimBg="0"/>
      <p:bldP spid="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10757</TotalTime>
  <Words>676</Words>
  <Application>Microsoft Office PowerPoint</Application>
  <PresentationFormat>Presentazione su schermo (4:3)</PresentationFormat>
  <Paragraphs>215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Presentazione standard di PowerPoint</vt:lpstr>
      <vt:lpstr>COME E’ ANDATA VENERDI’?  </vt:lpstr>
      <vt:lpstr>Presentazione standard di PowerPoint</vt:lpstr>
      <vt:lpstr>Presentazione standard di PowerPoint</vt:lpstr>
      <vt:lpstr>ORA TOCCA A VOI!</vt:lpstr>
      <vt:lpstr> APPRENDIMENTO COOPERATIVO PER UN  APPRENDIMENTO PROFONDO</vt:lpstr>
      <vt:lpstr>AMPLIAMO IL BAGAGLIO </vt:lpstr>
      <vt:lpstr>STUDIAMO INSIEME</vt:lpstr>
      <vt:lpstr>Presentazione standard di PowerPoint</vt:lpstr>
      <vt:lpstr>Presentazione standard di PowerPoint</vt:lpstr>
      <vt:lpstr>RIPENSANDO AL  JIGSAW …</vt:lpstr>
      <vt:lpstr>Presentazione standard di PowerPoint</vt:lpstr>
      <vt:lpstr>Presentazione standard di PowerPoint</vt:lpstr>
      <vt:lpstr>ESPERIENZE</vt:lpstr>
      <vt:lpstr>Presentazione standard di PowerPoint</vt:lpstr>
      <vt:lpstr>Presentazione standard di PowerPoint</vt:lpstr>
      <vt:lpstr>  CERCA LA STRUTTURA  </vt:lpstr>
      <vt:lpstr>ORA TOCCA A VOI!</vt:lpstr>
      <vt:lpstr>CONGEDO E REVISIONE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896</cp:revision>
  <cp:lastPrinted>2016-09-03T15:12:12Z</cp:lastPrinted>
  <dcterms:created xsi:type="dcterms:W3CDTF">2011-09-04T18:28:19Z</dcterms:created>
  <dcterms:modified xsi:type="dcterms:W3CDTF">2016-09-04T08:24:39Z</dcterms:modified>
</cp:coreProperties>
</file>