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62" r:id="rId1"/>
  </p:sldMasterIdLst>
  <p:notesMasterIdLst>
    <p:notesMasterId r:id="rId26"/>
  </p:notesMasterIdLst>
  <p:handoutMasterIdLst>
    <p:handoutMasterId r:id="rId27"/>
  </p:handoutMasterIdLst>
  <p:sldIdLst>
    <p:sldId id="358" r:id="rId2"/>
    <p:sldId id="505" r:id="rId3"/>
    <p:sldId id="482" r:id="rId4"/>
    <p:sldId id="491" r:id="rId5"/>
    <p:sldId id="492" r:id="rId6"/>
    <p:sldId id="493" r:id="rId7"/>
    <p:sldId id="494" r:id="rId8"/>
    <p:sldId id="528" r:id="rId9"/>
    <p:sldId id="506" r:id="rId10"/>
    <p:sldId id="498" r:id="rId11"/>
    <p:sldId id="510" r:id="rId12"/>
    <p:sldId id="522" r:id="rId13"/>
    <p:sldId id="523" r:id="rId14"/>
    <p:sldId id="524" r:id="rId15"/>
    <p:sldId id="525" r:id="rId16"/>
    <p:sldId id="526" r:id="rId17"/>
    <p:sldId id="527" r:id="rId18"/>
    <p:sldId id="485" r:id="rId19"/>
    <p:sldId id="488" r:id="rId20"/>
    <p:sldId id="521" r:id="rId21"/>
    <p:sldId id="509" r:id="rId22"/>
    <p:sldId id="507" r:id="rId23"/>
    <p:sldId id="512" r:id="rId24"/>
    <p:sldId id="513" r:id="rId25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3300"/>
    <a:srgbClr val="FFFFFF"/>
    <a:srgbClr val="000099"/>
    <a:srgbClr val="666633"/>
    <a:srgbClr val="800000"/>
    <a:srgbClr val="FFCC00"/>
    <a:srgbClr val="FFFF00"/>
    <a:srgbClr val="FF66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82" autoAdjust="0"/>
    <p:restoredTop sz="90929"/>
  </p:normalViewPr>
  <p:slideViewPr>
    <p:cSldViewPr>
      <p:cViewPr>
        <p:scale>
          <a:sx n="80" d="100"/>
          <a:sy n="80" d="100"/>
        </p:scale>
        <p:origin x="-2418" y="-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01B8B9-6238-4056-B5CB-02791DC7AFD6}" type="doc">
      <dgm:prSet loTypeId="urn:microsoft.com/office/officeart/2005/8/layout/venn2" loCatId="relationship" qsTypeId="urn:microsoft.com/office/officeart/2005/8/quickstyle/simple1" qsCatId="simple" csTypeId="urn:microsoft.com/office/officeart/2005/8/colors/colorful2" csCatId="colorful" phldr="1"/>
      <dgm:spPr/>
    </dgm:pt>
    <dgm:pt modelId="{91F8C5F0-6897-4A12-895D-7CBDDC46535C}">
      <dgm:prSet phldrT="[Testo]" custT="1"/>
      <dgm:spPr/>
      <dgm:t>
        <a:bodyPr/>
        <a:lstStyle/>
        <a:p>
          <a:r>
            <a:rPr lang="it-IT" sz="2800" b="1" dirty="0" smtClean="0"/>
            <a:t>Cooperativo</a:t>
          </a:r>
        </a:p>
        <a:p>
          <a:r>
            <a:rPr lang="it-IT" sz="2800" b="1" dirty="0" smtClean="0"/>
            <a:t>strutturato</a:t>
          </a:r>
          <a:endParaRPr lang="it-IT" sz="2800" b="1" dirty="0"/>
        </a:p>
      </dgm:t>
    </dgm:pt>
    <dgm:pt modelId="{D602315C-D7E5-4C8A-B428-C7461121981A}" type="parTrans" cxnId="{FB1DFCEB-CE00-4C67-91A8-03C1FA9CC13B}">
      <dgm:prSet/>
      <dgm:spPr/>
      <dgm:t>
        <a:bodyPr/>
        <a:lstStyle/>
        <a:p>
          <a:endParaRPr lang="it-IT"/>
        </a:p>
      </dgm:t>
    </dgm:pt>
    <dgm:pt modelId="{CB43831F-93C1-4B4F-920F-BF6C0166598D}" type="sibTrans" cxnId="{FB1DFCEB-CE00-4C67-91A8-03C1FA9CC13B}">
      <dgm:prSet/>
      <dgm:spPr/>
      <dgm:t>
        <a:bodyPr/>
        <a:lstStyle/>
        <a:p>
          <a:endParaRPr lang="it-IT"/>
        </a:p>
      </dgm:t>
    </dgm:pt>
    <dgm:pt modelId="{A27C896A-AA96-44AD-86DD-6AA5BFB05241}">
      <dgm:prSet phldrT="[Testo]" custT="1"/>
      <dgm:spPr/>
      <dgm:t>
        <a:bodyPr/>
        <a:lstStyle/>
        <a:p>
          <a:r>
            <a:rPr lang="it-IT" sz="2800" b="1" dirty="0" smtClean="0">
              <a:solidFill>
                <a:srgbClr val="000099"/>
              </a:solidFill>
            </a:rPr>
            <a:t>Collaborativo</a:t>
          </a:r>
        </a:p>
        <a:p>
          <a:r>
            <a:rPr lang="it-IT" sz="2800" b="1" dirty="0" smtClean="0">
              <a:solidFill>
                <a:srgbClr val="000099"/>
              </a:solidFill>
            </a:rPr>
            <a:t>informale</a:t>
          </a:r>
          <a:endParaRPr lang="it-IT" sz="2800" b="1" dirty="0">
            <a:solidFill>
              <a:srgbClr val="000099"/>
            </a:solidFill>
          </a:endParaRPr>
        </a:p>
      </dgm:t>
    </dgm:pt>
    <dgm:pt modelId="{F53CF061-24F6-4E4E-87ED-737580E91FA9}" type="parTrans" cxnId="{A7777F0A-1769-4C67-969C-342146D2A402}">
      <dgm:prSet/>
      <dgm:spPr/>
      <dgm:t>
        <a:bodyPr/>
        <a:lstStyle/>
        <a:p>
          <a:endParaRPr lang="it-IT"/>
        </a:p>
      </dgm:t>
    </dgm:pt>
    <dgm:pt modelId="{41F74F50-1681-4497-8640-A644E8B9BA51}" type="sibTrans" cxnId="{A7777F0A-1769-4C67-969C-342146D2A402}">
      <dgm:prSet/>
      <dgm:spPr/>
      <dgm:t>
        <a:bodyPr/>
        <a:lstStyle/>
        <a:p>
          <a:endParaRPr lang="it-IT"/>
        </a:p>
      </dgm:t>
    </dgm:pt>
    <dgm:pt modelId="{534105A0-635F-40C5-9CA7-A0BB0E155666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2800" b="1" dirty="0" smtClean="0">
              <a:solidFill>
                <a:srgbClr val="003300"/>
              </a:solidFill>
            </a:rPr>
            <a:t>Attivo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it-IT" sz="2800" b="1" dirty="0" smtClean="0">
              <a:solidFill>
                <a:srgbClr val="003300"/>
              </a:solidFill>
            </a:rPr>
            <a:t>ad alta rielaborazione</a:t>
          </a:r>
          <a:endParaRPr lang="it-IT" sz="2800" b="1" dirty="0">
            <a:solidFill>
              <a:srgbClr val="003300"/>
            </a:solidFill>
          </a:endParaRPr>
        </a:p>
      </dgm:t>
    </dgm:pt>
    <dgm:pt modelId="{31856F19-B3F5-48D5-A1B1-548D43127E74}" type="parTrans" cxnId="{720310C7-F28B-4394-9310-866CDB37E58C}">
      <dgm:prSet/>
      <dgm:spPr/>
      <dgm:t>
        <a:bodyPr/>
        <a:lstStyle/>
        <a:p>
          <a:endParaRPr lang="it-IT"/>
        </a:p>
      </dgm:t>
    </dgm:pt>
    <dgm:pt modelId="{CBDBCC3C-6A98-4244-84F5-FCD83D5C18D4}" type="sibTrans" cxnId="{720310C7-F28B-4394-9310-866CDB37E58C}">
      <dgm:prSet/>
      <dgm:spPr/>
      <dgm:t>
        <a:bodyPr/>
        <a:lstStyle/>
        <a:p>
          <a:endParaRPr lang="it-IT"/>
        </a:p>
      </dgm:t>
    </dgm:pt>
    <dgm:pt modelId="{ADB1339A-3BE3-4202-8EEF-D93086465BCA}" type="pres">
      <dgm:prSet presAssocID="{6F01B8B9-6238-4056-B5CB-02791DC7AFD6}" presName="Name0" presStyleCnt="0">
        <dgm:presLayoutVars>
          <dgm:chMax val="7"/>
          <dgm:resizeHandles val="exact"/>
        </dgm:presLayoutVars>
      </dgm:prSet>
      <dgm:spPr/>
    </dgm:pt>
    <dgm:pt modelId="{963FFB1B-5424-4CA0-8561-C704B1296DB5}" type="pres">
      <dgm:prSet presAssocID="{6F01B8B9-6238-4056-B5CB-02791DC7AFD6}" presName="comp1" presStyleCnt="0"/>
      <dgm:spPr/>
    </dgm:pt>
    <dgm:pt modelId="{E4F4A4AD-E508-4C0A-886E-1061872940CB}" type="pres">
      <dgm:prSet presAssocID="{6F01B8B9-6238-4056-B5CB-02791DC7AFD6}" presName="circle1" presStyleLbl="node1" presStyleIdx="0" presStyleCnt="3" custScaleX="154427"/>
      <dgm:spPr/>
      <dgm:t>
        <a:bodyPr/>
        <a:lstStyle/>
        <a:p>
          <a:endParaRPr lang="it-IT"/>
        </a:p>
      </dgm:t>
    </dgm:pt>
    <dgm:pt modelId="{99868547-C7C2-456B-B53B-343DA266F951}" type="pres">
      <dgm:prSet presAssocID="{6F01B8B9-6238-4056-B5CB-02791DC7AFD6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0936D60-49C5-4B3D-880B-4DAE32625A37}" type="pres">
      <dgm:prSet presAssocID="{6F01B8B9-6238-4056-B5CB-02791DC7AFD6}" presName="comp2" presStyleCnt="0"/>
      <dgm:spPr/>
    </dgm:pt>
    <dgm:pt modelId="{69E6E14C-FC56-40A7-B5A1-54708EF2F98B}" type="pres">
      <dgm:prSet presAssocID="{6F01B8B9-6238-4056-B5CB-02791DC7AFD6}" presName="circle2" presStyleLbl="node1" presStyleIdx="1" presStyleCnt="3" custScaleX="162906"/>
      <dgm:spPr/>
      <dgm:t>
        <a:bodyPr/>
        <a:lstStyle/>
        <a:p>
          <a:endParaRPr lang="it-IT"/>
        </a:p>
      </dgm:t>
    </dgm:pt>
    <dgm:pt modelId="{6893A108-0AF9-46CA-8707-2E0AD92DA191}" type="pres">
      <dgm:prSet presAssocID="{6F01B8B9-6238-4056-B5CB-02791DC7AFD6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34A83C8-932D-458C-B11C-CB8DDD655C1A}" type="pres">
      <dgm:prSet presAssocID="{6F01B8B9-6238-4056-B5CB-02791DC7AFD6}" presName="comp3" presStyleCnt="0"/>
      <dgm:spPr/>
    </dgm:pt>
    <dgm:pt modelId="{E0EB524E-9434-41B6-BD41-45E39D93C0E8}" type="pres">
      <dgm:prSet presAssocID="{6F01B8B9-6238-4056-B5CB-02791DC7AFD6}" presName="circle3" presStyleLbl="node1" presStyleIdx="2" presStyleCnt="3" custScaleX="162274"/>
      <dgm:spPr/>
      <dgm:t>
        <a:bodyPr/>
        <a:lstStyle/>
        <a:p>
          <a:endParaRPr lang="it-IT"/>
        </a:p>
      </dgm:t>
    </dgm:pt>
    <dgm:pt modelId="{99BBB9B1-346B-47C3-9126-947475DB6BF2}" type="pres">
      <dgm:prSet presAssocID="{6F01B8B9-6238-4056-B5CB-02791DC7AFD6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3D7D5F2-C6C3-41F2-8F10-F9502EC9DBF8}" type="presOf" srcId="{A27C896A-AA96-44AD-86DD-6AA5BFB05241}" destId="{69E6E14C-FC56-40A7-B5A1-54708EF2F98B}" srcOrd="0" destOrd="0" presId="urn:microsoft.com/office/officeart/2005/8/layout/venn2"/>
    <dgm:cxn modelId="{D6A0634D-9B6C-4BCB-906D-C8452D41C4A1}" type="presOf" srcId="{6F01B8B9-6238-4056-B5CB-02791DC7AFD6}" destId="{ADB1339A-3BE3-4202-8EEF-D93086465BCA}" srcOrd="0" destOrd="0" presId="urn:microsoft.com/office/officeart/2005/8/layout/venn2"/>
    <dgm:cxn modelId="{2722BDDF-AFEE-41CC-B048-D57A38711FAF}" type="presOf" srcId="{91F8C5F0-6897-4A12-895D-7CBDDC46535C}" destId="{99868547-C7C2-456B-B53B-343DA266F951}" srcOrd="1" destOrd="0" presId="urn:microsoft.com/office/officeart/2005/8/layout/venn2"/>
    <dgm:cxn modelId="{A7777F0A-1769-4C67-969C-342146D2A402}" srcId="{6F01B8B9-6238-4056-B5CB-02791DC7AFD6}" destId="{A27C896A-AA96-44AD-86DD-6AA5BFB05241}" srcOrd="1" destOrd="0" parTransId="{F53CF061-24F6-4E4E-87ED-737580E91FA9}" sibTransId="{41F74F50-1681-4497-8640-A644E8B9BA51}"/>
    <dgm:cxn modelId="{6DFE8493-3B39-465C-AD6A-8495B983ADE1}" type="presOf" srcId="{534105A0-635F-40C5-9CA7-A0BB0E155666}" destId="{99BBB9B1-346B-47C3-9126-947475DB6BF2}" srcOrd="1" destOrd="0" presId="urn:microsoft.com/office/officeart/2005/8/layout/venn2"/>
    <dgm:cxn modelId="{753F9518-0D55-43B6-8747-82C0EF8B56A2}" type="presOf" srcId="{91F8C5F0-6897-4A12-895D-7CBDDC46535C}" destId="{E4F4A4AD-E508-4C0A-886E-1061872940CB}" srcOrd="0" destOrd="0" presId="urn:microsoft.com/office/officeart/2005/8/layout/venn2"/>
    <dgm:cxn modelId="{FB1DFCEB-CE00-4C67-91A8-03C1FA9CC13B}" srcId="{6F01B8B9-6238-4056-B5CB-02791DC7AFD6}" destId="{91F8C5F0-6897-4A12-895D-7CBDDC46535C}" srcOrd="0" destOrd="0" parTransId="{D602315C-D7E5-4C8A-B428-C7461121981A}" sibTransId="{CB43831F-93C1-4B4F-920F-BF6C0166598D}"/>
    <dgm:cxn modelId="{92075638-790B-4258-9C56-A957E9C81214}" type="presOf" srcId="{534105A0-635F-40C5-9CA7-A0BB0E155666}" destId="{E0EB524E-9434-41B6-BD41-45E39D93C0E8}" srcOrd="0" destOrd="0" presId="urn:microsoft.com/office/officeart/2005/8/layout/venn2"/>
    <dgm:cxn modelId="{3E0363CD-3470-4BD7-A0E9-6A7257816CBC}" type="presOf" srcId="{A27C896A-AA96-44AD-86DD-6AA5BFB05241}" destId="{6893A108-0AF9-46CA-8707-2E0AD92DA191}" srcOrd="1" destOrd="0" presId="urn:microsoft.com/office/officeart/2005/8/layout/venn2"/>
    <dgm:cxn modelId="{720310C7-F28B-4394-9310-866CDB37E58C}" srcId="{6F01B8B9-6238-4056-B5CB-02791DC7AFD6}" destId="{534105A0-635F-40C5-9CA7-A0BB0E155666}" srcOrd="2" destOrd="0" parTransId="{31856F19-B3F5-48D5-A1B1-548D43127E74}" sibTransId="{CBDBCC3C-6A98-4244-84F5-FCD83D5C18D4}"/>
    <dgm:cxn modelId="{4F18883C-E5D8-4332-BD1F-EEA286B1EDAF}" type="presParOf" srcId="{ADB1339A-3BE3-4202-8EEF-D93086465BCA}" destId="{963FFB1B-5424-4CA0-8561-C704B1296DB5}" srcOrd="0" destOrd="0" presId="urn:microsoft.com/office/officeart/2005/8/layout/venn2"/>
    <dgm:cxn modelId="{C75D0826-ABD7-4CB5-AB73-6394A58D968F}" type="presParOf" srcId="{963FFB1B-5424-4CA0-8561-C704B1296DB5}" destId="{E4F4A4AD-E508-4C0A-886E-1061872940CB}" srcOrd="0" destOrd="0" presId="urn:microsoft.com/office/officeart/2005/8/layout/venn2"/>
    <dgm:cxn modelId="{9E2527DB-2F0C-44AB-8F73-041BA2A07CB8}" type="presParOf" srcId="{963FFB1B-5424-4CA0-8561-C704B1296DB5}" destId="{99868547-C7C2-456B-B53B-343DA266F951}" srcOrd="1" destOrd="0" presId="urn:microsoft.com/office/officeart/2005/8/layout/venn2"/>
    <dgm:cxn modelId="{5A229BF6-4A79-49E8-A091-298F148D3AC8}" type="presParOf" srcId="{ADB1339A-3BE3-4202-8EEF-D93086465BCA}" destId="{30936D60-49C5-4B3D-880B-4DAE32625A37}" srcOrd="1" destOrd="0" presId="urn:microsoft.com/office/officeart/2005/8/layout/venn2"/>
    <dgm:cxn modelId="{A2846864-999D-499D-8848-7CD903C5B9CF}" type="presParOf" srcId="{30936D60-49C5-4B3D-880B-4DAE32625A37}" destId="{69E6E14C-FC56-40A7-B5A1-54708EF2F98B}" srcOrd="0" destOrd="0" presId="urn:microsoft.com/office/officeart/2005/8/layout/venn2"/>
    <dgm:cxn modelId="{03BCC37B-D329-4FF5-ABDA-A5CD2BE49D88}" type="presParOf" srcId="{30936D60-49C5-4B3D-880B-4DAE32625A37}" destId="{6893A108-0AF9-46CA-8707-2E0AD92DA191}" srcOrd="1" destOrd="0" presId="urn:microsoft.com/office/officeart/2005/8/layout/venn2"/>
    <dgm:cxn modelId="{C1BFA87A-F631-4B0B-9B2F-905C8CB1174C}" type="presParOf" srcId="{ADB1339A-3BE3-4202-8EEF-D93086465BCA}" destId="{434A83C8-932D-458C-B11C-CB8DDD655C1A}" srcOrd="2" destOrd="0" presId="urn:microsoft.com/office/officeart/2005/8/layout/venn2"/>
    <dgm:cxn modelId="{BED4F100-676F-4A27-9127-C889E854BF2D}" type="presParOf" srcId="{434A83C8-932D-458C-B11C-CB8DDD655C1A}" destId="{E0EB524E-9434-41B6-BD41-45E39D93C0E8}" srcOrd="0" destOrd="0" presId="urn:microsoft.com/office/officeart/2005/8/layout/venn2"/>
    <dgm:cxn modelId="{6B61EE9F-7E0A-49F8-834F-F57C555B774F}" type="presParOf" srcId="{434A83C8-932D-458C-B11C-CB8DDD655C1A}" destId="{99BBB9B1-346B-47C3-9126-947475DB6BF2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F4A4AD-E508-4C0A-886E-1061872940CB}">
      <dsp:nvSpPr>
        <dsp:cNvPr id="0" name=""/>
        <dsp:cNvSpPr/>
      </dsp:nvSpPr>
      <dsp:spPr>
        <a:xfrm>
          <a:off x="190162" y="0"/>
          <a:ext cx="8451184" cy="547260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b="1" kern="1200" dirty="0" smtClean="0"/>
            <a:t>Cooperativo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b="1" kern="1200" dirty="0" smtClean="0"/>
            <a:t>strutturato</a:t>
          </a:r>
          <a:endParaRPr lang="it-IT" sz="2800" b="1" kern="1200" dirty="0"/>
        </a:p>
      </dsp:txBody>
      <dsp:txXfrm>
        <a:off x="2938910" y="273630"/>
        <a:ext cx="2953688" cy="820891"/>
      </dsp:txXfrm>
    </dsp:sp>
    <dsp:sp modelId="{69E6E14C-FC56-40A7-B5A1-54708EF2F98B}">
      <dsp:nvSpPr>
        <dsp:cNvPr id="0" name=""/>
        <dsp:cNvSpPr/>
      </dsp:nvSpPr>
      <dsp:spPr>
        <a:xfrm>
          <a:off x="1072552" y="1368151"/>
          <a:ext cx="6686405" cy="4104456"/>
        </a:xfrm>
        <a:prstGeom prst="ellipse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b="1" kern="1200" dirty="0" smtClean="0">
              <a:solidFill>
                <a:srgbClr val="000099"/>
              </a:solidFill>
            </a:rPr>
            <a:t>Collaborativo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b="1" kern="1200" dirty="0" smtClean="0">
              <a:solidFill>
                <a:srgbClr val="000099"/>
              </a:solidFill>
            </a:rPr>
            <a:t>informale</a:t>
          </a:r>
          <a:endParaRPr lang="it-IT" sz="2800" b="1" kern="1200" dirty="0">
            <a:solidFill>
              <a:srgbClr val="000099"/>
            </a:solidFill>
          </a:endParaRPr>
        </a:p>
      </dsp:txBody>
      <dsp:txXfrm>
        <a:off x="2857822" y="1624680"/>
        <a:ext cx="3115864" cy="769585"/>
      </dsp:txXfrm>
    </dsp:sp>
    <dsp:sp modelId="{E0EB524E-9434-41B6-BD41-45E39D93C0E8}">
      <dsp:nvSpPr>
        <dsp:cNvPr id="0" name=""/>
        <dsp:cNvSpPr/>
      </dsp:nvSpPr>
      <dsp:spPr>
        <a:xfrm>
          <a:off x="2195600" y="2736304"/>
          <a:ext cx="4440309" cy="2736304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it-IT" sz="2800" b="1" kern="1200" dirty="0" smtClean="0">
              <a:solidFill>
                <a:srgbClr val="003300"/>
              </a:solidFill>
            </a:rPr>
            <a:t>Attivo</a:t>
          </a: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it-IT" sz="2800" b="1" kern="1200" dirty="0" smtClean="0">
              <a:solidFill>
                <a:srgbClr val="003300"/>
              </a:solidFill>
            </a:rPr>
            <a:t>ad alta rielaborazione</a:t>
          </a:r>
          <a:endParaRPr lang="it-IT" sz="2800" b="1" kern="1200" dirty="0">
            <a:solidFill>
              <a:srgbClr val="003300"/>
            </a:solidFill>
          </a:endParaRPr>
        </a:p>
      </dsp:txBody>
      <dsp:txXfrm>
        <a:off x="2845868" y="3420380"/>
        <a:ext cx="3139773" cy="1368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D262F967-3C68-4688-8D39-F7197F175AD5}" type="datetime1">
              <a:rPr lang="it-IT"/>
              <a:pPr>
                <a:defRPr/>
              </a:pPr>
              <a:t>05/09/2016</a:t>
            </a:fld>
            <a:endParaRPr lang="it-IT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9D24DBEE-A156-4267-901D-238A4070A57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054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63C24BC0-CDEF-4D63-976D-7F2C4A0A70A3}" type="datetime1">
              <a:rPr lang="it-IT"/>
              <a:pPr>
                <a:defRPr/>
              </a:pPr>
              <a:t>05/09/2016</a:t>
            </a:fld>
            <a:endParaRPr lang="it-IT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 smtClean="0"/>
              <a:t>Fare clic per modificare gli stili del testo dello schema</a:t>
            </a:r>
          </a:p>
          <a:p>
            <a:pPr lvl="0"/>
            <a:r>
              <a:rPr lang="it-IT" altLang="it-IT" noProof="0" smtClean="0"/>
              <a:t>Secondo livello</a:t>
            </a:r>
          </a:p>
          <a:p>
            <a:pPr lvl="0"/>
            <a:r>
              <a:rPr lang="it-IT" altLang="it-IT" noProof="0" smtClean="0"/>
              <a:t>Terzo livello</a:t>
            </a:r>
          </a:p>
          <a:p>
            <a:pPr lvl="0"/>
            <a:r>
              <a:rPr lang="it-IT" altLang="it-IT" noProof="0" smtClean="0"/>
              <a:t>Quarto livello</a:t>
            </a:r>
          </a:p>
          <a:p>
            <a:pPr lvl="0"/>
            <a:r>
              <a:rPr lang="it-IT" altLang="it-IT" noProof="0" smtClean="0"/>
              <a:t>Quinto livello</a:t>
            </a:r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1D080C92-C2C1-4AF7-9C32-09C26C7A117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84077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ＭＳ Ｐゴシック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45FD2-D4AE-47C6-9B36-49CBD7BFB68D}" type="datetime1">
              <a:rPr lang="en-US"/>
              <a:pPr>
                <a:defRPr/>
              </a:pPr>
              <a:t>9/5/2016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02F25-5362-4F78-8667-D7EF4EF9EC09}" type="slidenum">
              <a:rPr lang="en-US"/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35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6C9AA-3A4F-4705-A514-DAC9A60F565E}" type="datetime1">
              <a:rPr lang="it-IT"/>
              <a:pPr>
                <a:defRPr/>
              </a:pPr>
              <a:t>05/09/2016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84834-E92A-4732-8508-A69AEF570C6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7949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C44AE-6592-4259-A5D6-2C25238DDD83}" type="datetime1">
              <a:rPr lang="it-IT"/>
              <a:pPr>
                <a:defRPr/>
              </a:pPr>
              <a:t>05/09/2016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86781-BDFC-40C4-9FED-E6AA5C9F69F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0773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olo, tes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2E356-7BE2-4A3B-B8CA-C1CBFD51D73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5CA1A-FBC5-4567-AEC1-B4545B22921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BFCCA-0F3B-44FC-BEF7-A4DEF673059F}" type="datetime1">
              <a:rPr lang="it-IT"/>
              <a:pPr>
                <a:defRPr/>
              </a:pPr>
              <a:t>05/09/2016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07F8B-B73E-4D0D-A4BD-3EDF88567C4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805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D089A-DE0B-484C-9B7F-D3F6C4C8AE96}" type="datetime1">
              <a:rPr lang="it-IT"/>
              <a:pPr>
                <a:defRPr/>
              </a:pPr>
              <a:t>05/09/2016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72AB8-951A-46EE-AB45-F7D41F19E1E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6151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7CCE4-3BA2-40CC-A845-2F19FF3B9EFC}" type="datetime1">
              <a:rPr lang="it-IT"/>
              <a:pPr>
                <a:defRPr/>
              </a:pPr>
              <a:t>05/09/2016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B9659-8EBA-475B-95F9-1D702E960E0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198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A911E-8DBC-4D4F-8FDB-D47EA5C1B362}" type="datetime1">
              <a:rPr lang="it-IT"/>
              <a:pPr>
                <a:defRPr/>
              </a:pPr>
              <a:t>05/09/2016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9E1BE-0576-4075-B563-7C151CCD054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9041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E3A8D-47A5-4E92-8F93-61ECB75A1B51}" type="datetime1">
              <a:rPr lang="it-IT"/>
              <a:pPr>
                <a:defRPr/>
              </a:pPr>
              <a:t>05/09/2016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1FF97-9DC4-4449-9D7C-02CA912F841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6642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0D932-B936-42AE-B7B5-06748A6D4A27}" type="datetime1">
              <a:rPr lang="it-IT"/>
              <a:pPr>
                <a:defRPr/>
              </a:pPr>
              <a:t>05/09/2016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1A349-79A4-4031-9469-BF7EC5E2996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73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418F6-754D-4109-81C6-EAFD665B0F86}" type="datetime1">
              <a:rPr lang="it-IT"/>
              <a:pPr>
                <a:defRPr/>
              </a:pPr>
              <a:t>05/09/2016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59CB2-06A8-458F-ACB5-A13A0C5EEDE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461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93225-DB79-46F7-9522-7BEFA0813255}" type="datetime1">
              <a:rPr lang="it-IT"/>
              <a:pPr>
                <a:defRPr/>
              </a:pPr>
              <a:t>05/09/2016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291C-019A-4F2A-B569-8EC00CC87A1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416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76DDF97F-8272-4590-93D0-3497C29433D2}" type="datetime1">
              <a:rPr lang="it-IT"/>
              <a:pPr>
                <a:defRPr/>
              </a:pPr>
              <a:t>05/09/2016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68F69369-3378-49EA-B45D-33FBC63D806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7" r:id="rId1"/>
    <p:sldLayoutId id="2147484607" r:id="rId2"/>
    <p:sldLayoutId id="2147484608" r:id="rId3"/>
    <p:sldLayoutId id="2147484609" r:id="rId4"/>
    <p:sldLayoutId id="2147484610" r:id="rId5"/>
    <p:sldLayoutId id="2147484611" r:id="rId6"/>
    <p:sldLayoutId id="2147484612" r:id="rId7"/>
    <p:sldLayoutId id="2147484613" r:id="rId8"/>
    <p:sldLayoutId id="2147484614" r:id="rId9"/>
    <p:sldLayoutId id="2147484615" r:id="rId10"/>
    <p:sldLayoutId id="2147484616" r:id="rId11"/>
    <p:sldLayoutId id="2147484618" r:id="rId12"/>
    <p:sldLayoutId id="214748461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304800" y="1981200"/>
            <a:ext cx="8610600" cy="990600"/>
          </a:xfrm>
          <a:prstGeom prst="rect">
            <a:avLst/>
          </a:prstGeom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it-IT" altLang="it-IT" sz="280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+mn-cs"/>
            </a:endParaRPr>
          </a:p>
        </p:txBody>
      </p:sp>
      <p:sp>
        <p:nvSpPr>
          <p:cNvPr id="3075" name="Sottotitolo 2"/>
          <p:cNvSpPr txBox="1">
            <a:spLocks/>
          </p:cNvSpPr>
          <p:nvPr/>
        </p:nvSpPr>
        <p:spPr bwMode="auto">
          <a:xfrm>
            <a:off x="746125" y="5084763"/>
            <a:ext cx="7896225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3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endParaRPr lang="it-IT" altLang="it-IT" sz="1200" b="1">
              <a:solidFill>
                <a:schemeClr val="accent2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endParaRPr lang="it-IT" altLang="it-IT" sz="1200" b="1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3076" name="Titolo 1"/>
          <p:cNvSpPr>
            <a:spLocks/>
          </p:cNvSpPr>
          <p:nvPr/>
        </p:nvSpPr>
        <p:spPr bwMode="auto">
          <a:xfrm>
            <a:off x="346075" y="174625"/>
            <a:ext cx="7772400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b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800000"/>
                </a:solidFill>
                <a:latin typeface="Verdana" pitchFamily="34" charset="0"/>
              </a:rPr>
              <a:t>L’apprendimento cooperativo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800000"/>
                </a:solidFill>
                <a:latin typeface="Verdana" pitchFamily="34" charset="0"/>
              </a:rPr>
              <a:t>per una didattica efficace </a:t>
            </a:r>
            <a:br>
              <a:rPr lang="it-IT" altLang="it-IT" sz="2000" b="1">
                <a:solidFill>
                  <a:srgbClr val="800000"/>
                </a:solidFill>
                <a:latin typeface="Verdana" pitchFamily="34" charset="0"/>
              </a:rPr>
            </a:br>
            <a:endParaRPr lang="it-IT" altLang="it-IT" sz="2000" b="1">
              <a:solidFill>
                <a:srgbClr val="800000"/>
              </a:solidFill>
              <a:latin typeface="Verdana" pitchFamily="34" charset="0"/>
            </a:endParaRPr>
          </a:p>
        </p:txBody>
      </p:sp>
      <p:sp>
        <p:nvSpPr>
          <p:cNvPr id="3077" name="Rettangolo 1"/>
          <p:cNvSpPr>
            <a:spLocks noChangeArrowheads="1"/>
          </p:cNvSpPr>
          <p:nvPr/>
        </p:nvSpPr>
        <p:spPr bwMode="auto">
          <a:xfrm>
            <a:off x="928662" y="4286256"/>
            <a:ext cx="770572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b="1" dirty="0" smtClean="0">
                <a:solidFill>
                  <a:srgbClr val="800000"/>
                </a:solidFill>
                <a:latin typeface="Verdana" pitchFamily="34" charset="0"/>
              </a:rPr>
              <a:t>APPRENDERE IN INTERAZIONE CON I COMPAGNI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b="1" dirty="0" smtClean="0">
                <a:solidFill>
                  <a:srgbClr val="800000"/>
                </a:solidFill>
                <a:latin typeface="Verdana" pitchFamily="34" charset="0"/>
              </a:rPr>
              <a:t>Secondaria</a:t>
            </a:r>
            <a:endParaRPr lang="it-IT" altLang="it-IT" sz="2400" b="1" dirty="0">
              <a:solidFill>
                <a:srgbClr val="800000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914400" y="5638800"/>
            <a:ext cx="75596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sz="2000" b="1" dirty="0">
                <a:solidFill>
                  <a:srgbClr val="800000"/>
                </a:solidFill>
                <a:latin typeface="Calibri" pitchFamily="34" charset="0"/>
              </a:rPr>
              <a:t>I.C. Salò                                                                                      Anna  Segreto</a:t>
            </a:r>
          </a:p>
          <a:p>
            <a:pPr algn="r"/>
            <a:r>
              <a:rPr lang="it-IT" altLang="it-IT" sz="2000" b="1" dirty="0">
                <a:solidFill>
                  <a:srgbClr val="800000"/>
                </a:solidFill>
                <a:latin typeface="Calibri" pitchFamily="34" charset="0"/>
              </a:rPr>
              <a:t>Settembre 2016</a:t>
            </a:r>
          </a:p>
        </p:txBody>
      </p:sp>
      <p:pic>
        <p:nvPicPr>
          <p:cNvPr id="7" name="Picture 2" descr="Carta di giorna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428736"/>
            <a:ext cx="41814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3073946" y="332656"/>
            <a:ext cx="2736304" cy="1600199"/>
          </a:xfrm>
          <a:solidFill>
            <a:schemeClr val="accent6">
              <a:lumMod val="75000"/>
            </a:schemeClr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it-IT" altLang="it-IT" sz="24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LEZIONE </a:t>
            </a:r>
            <a:endParaRPr lang="it-IT" altLang="it-IT" sz="2400" b="1" dirty="0" smtClean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it-IT" altLang="it-IT" sz="2400" b="1" dirty="0" smtClean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COOPERATIVA</a:t>
            </a:r>
            <a:endParaRPr lang="it-IT" altLang="it-IT" sz="2400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219923" y="1"/>
            <a:ext cx="2743200" cy="2060848"/>
          </a:xfrm>
          <a:prstGeom prst="rightArrowCallout">
            <a:avLst>
              <a:gd name="adj1" fmla="val 21537"/>
              <a:gd name="adj2" fmla="val 25000"/>
              <a:gd name="adj3" fmla="val 22222"/>
              <a:gd name="adj4" fmla="val 7623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it-IT" altLang="it-IT" sz="2400" b="1" dirty="0">
              <a:latin typeface="Calibri" pitchFamily="34" charset="0"/>
            </a:endParaRPr>
          </a:p>
          <a:p>
            <a:pPr algn="ctr"/>
            <a:r>
              <a:rPr lang="it-IT" altLang="it-IT" sz="2800" b="1" dirty="0">
                <a:solidFill>
                  <a:srgbClr val="000099"/>
                </a:solidFill>
                <a:latin typeface="Calibri" pitchFamily="34" charset="0"/>
              </a:rPr>
              <a:t>Una sola </a:t>
            </a:r>
          </a:p>
          <a:p>
            <a:pPr algn="ctr"/>
            <a:r>
              <a:rPr lang="it-IT" altLang="it-IT" sz="2800" b="1" dirty="0">
                <a:solidFill>
                  <a:srgbClr val="000099"/>
                </a:solidFill>
                <a:latin typeface="Calibri" pitchFamily="34" charset="0"/>
              </a:rPr>
              <a:t>struttura</a:t>
            </a:r>
          </a:p>
          <a:p>
            <a:pPr algn="ctr"/>
            <a:endParaRPr lang="it-IT" altLang="it-IT" sz="2800" dirty="0">
              <a:latin typeface="Calibri" pitchFamily="34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880844" y="1"/>
            <a:ext cx="3263156" cy="2132855"/>
          </a:xfrm>
          <a:prstGeom prst="leftArrowCallout">
            <a:avLst>
              <a:gd name="adj1" fmla="val 15377"/>
              <a:gd name="adj2" fmla="val 25005"/>
              <a:gd name="adj3" fmla="val 20426"/>
              <a:gd name="adj4" fmla="val 79574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it-IT" altLang="it-IT" sz="2800" b="1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Sequenza </a:t>
            </a:r>
          </a:p>
          <a:p>
            <a:pPr algn="ctr"/>
            <a:r>
              <a:rPr lang="it-IT" altLang="it-IT" sz="2800" b="1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di più </a:t>
            </a:r>
          </a:p>
          <a:p>
            <a:pPr algn="ctr"/>
            <a:r>
              <a:rPr lang="it-IT" altLang="it-IT" sz="2800" b="1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strutture</a:t>
            </a:r>
            <a:endParaRPr lang="it-IT" altLang="it-IT" sz="2800" b="1" dirty="0">
              <a:solidFill>
                <a:schemeClr val="bg1">
                  <a:lumMod val="95000"/>
                </a:schemeClr>
              </a:solidFill>
              <a:latin typeface="Calibri" pitchFamily="34" charset="0"/>
            </a:endParaRPr>
          </a:p>
        </p:txBody>
      </p:sp>
      <p:pic>
        <p:nvPicPr>
          <p:cNvPr id="7" name="Picture 1030" descr="EDUTE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3645024"/>
            <a:ext cx="2557463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umetto 1 7"/>
          <p:cNvSpPr/>
          <p:nvPr/>
        </p:nvSpPr>
        <p:spPr>
          <a:xfrm>
            <a:off x="4355976" y="2564904"/>
            <a:ext cx="3816424" cy="3600400"/>
          </a:xfrm>
          <a:prstGeom prst="wedgeRectCallout">
            <a:avLst>
              <a:gd name="adj1" fmla="val -67614"/>
              <a:gd name="adj2" fmla="val -1598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sz="2200" b="1" dirty="0">
              <a:solidFill>
                <a:srgbClr val="000099"/>
              </a:solidFill>
            </a:endParaRPr>
          </a:p>
          <a:p>
            <a:pPr algn="ctr">
              <a:defRPr/>
            </a:pPr>
            <a:r>
              <a:rPr lang="it-IT" sz="2400" b="1" dirty="0">
                <a:solidFill>
                  <a:srgbClr val="000099"/>
                </a:solidFill>
              </a:rPr>
              <a:t>Fare pratica di una struttura per volta, partendo dalle più semplici.</a:t>
            </a:r>
          </a:p>
          <a:p>
            <a:pPr algn="ctr">
              <a:defRPr/>
            </a:pPr>
            <a:endParaRPr lang="it-IT" sz="2400" b="1" dirty="0">
              <a:solidFill>
                <a:srgbClr val="000099"/>
              </a:solidFill>
            </a:endParaRPr>
          </a:p>
          <a:p>
            <a:pPr algn="ctr">
              <a:defRPr/>
            </a:pPr>
            <a:r>
              <a:rPr lang="it-IT" sz="2400" b="1" dirty="0">
                <a:solidFill>
                  <a:srgbClr val="000099"/>
                </a:solidFill>
              </a:rPr>
              <a:t>Introdurre gradatamente nuove strutture, ampliando il proprio repertorio.</a:t>
            </a:r>
          </a:p>
          <a:p>
            <a:pPr algn="ctr">
              <a:defRPr/>
            </a:pPr>
            <a:endParaRPr lang="it-IT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0" y="55563"/>
          <a:ext cx="9144000" cy="680243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744224"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STRUTTURE</a:t>
                      </a:r>
                      <a:endParaRPr lang="it-IT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CONTENUTO</a:t>
                      </a:r>
                      <a:endParaRPr lang="it-IT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LEZIONE TIPO</a:t>
                      </a:r>
                      <a:endParaRPr lang="it-IT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ALTRE STRUTTURE</a:t>
                      </a:r>
                      <a:endParaRPr lang="it-IT" sz="1800" dirty="0"/>
                    </a:p>
                  </a:txBody>
                  <a:tcPr marT="45712" marB="45712"/>
                </a:tc>
              </a:tr>
              <a:tr h="914384"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PENSA,</a:t>
                      </a:r>
                      <a:r>
                        <a:rPr lang="it-IT" sz="1800" b="1" baseline="0" dirty="0" smtClean="0"/>
                        <a:t> </a:t>
                      </a:r>
                      <a:r>
                        <a:rPr lang="it-IT" sz="1800" b="1" dirty="0" smtClean="0"/>
                        <a:t>DISCUTI IN COPPIA, CONDIVIDI</a:t>
                      </a:r>
                      <a:endParaRPr lang="it-IT" sz="1800" b="1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it-IT" sz="2000" b="1" i="1" dirty="0" smtClean="0"/>
                        <a:t>Che cosa già sapete </a:t>
                      </a:r>
                    </a:p>
                    <a:p>
                      <a:r>
                        <a:rPr lang="it-IT" sz="2000" b="1" i="1" dirty="0" smtClean="0"/>
                        <a:t>su …?</a:t>
                      </a:r>
                      <a:endParaRPr lang="it-IT" sz="2000" b="1" i="1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SET</a:t>
                      </a:r>
                    </a:p>
                    <a:p>
                      <a:endParaRPr lang="it-IT" sz="1800" b="1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…</a:t>
                      </a:r>
                    </a:p>
                    <a:p>
                      <a:pPr algn="ctr"/>
                      <a:r>
                        <a:rPr lang="it-IT" sz="1800" dirty="0" smtClean="0"/>
                        <a:t>…</a:t>
                      </a:r>
                      <a:endParaRPr lang="it-IT" sz="1800" b="1" dirty="0"/>
                    </a:p>
                  </a:txBody>
                  <a:tcPr marT="45712" marB="45712"/>
                </a:tc>
              </a:tr>
              <a:tr h="914384"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it-IT" sz="2000" b="1" i="1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INPUT</a:t>
                      </a:r>
                    </a:p>
                    <a:p>
                      <a:endParaRPr lang="it-IT" sz="1800" b="1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…</a:t>
                      </a:r>
                    </a:p>
                    <a:p>
                      <a:pPr algn="ctr"/>
                      <a:r>
                        <a:rPr lang="it-IT" sz="1800" dirty="0" smtClean="0"/>
                        <a:t>…</a:t>
                      </a:r>
                    </a:p>
                    <a:p>
                      <a:pPr algn="ctr"/>
                      <a:endParaRPr lang="it-IT" sz="1800" b="1" dirty="0"/>
                    </a:p>
                  </a:txBody>
                  <a:tcPr marT="45712" marB="45712"/>
                </a:tc>
              </a:tr>
              <a:tr h="914384"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it-IT" sz="2000" b="1" i="1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COMPRENSIONE</a:t>
                      </a:r>
                    </a:p>
                    <a:p>
                      <a:endParaRPr lang="it-IT" sz="1800" b="1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…</a:t>
                      </a:r>
                    </a:p>
                    <a:p>
                      <a:pPr algn="ctr"/>
                      <a:r>
                        <a:rPr lang="it-IT" sz="1800" dirty="0" smtClean="0"/>
                        <a:t>…</a:t>
                      </a:r>
                    </a:p>
                    <a:p>
                      <a:pPr algn="ctr"/>
                      <a:endParaRPr lang="it-IT" sz="1800" b="1" dirty="0"/>
                    </a:p>
                  </a:txBody>
                  <a:tcPr marT="45712" marB="45712"/>
                </a:tc>
              </a:tr>
              <a:tr h="1063180"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it-IT" sz="2000" b="1" i="1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PRATICA GUIDATA</a:t>
                      </a:r>
                    </a:p>
                    <a:p>
                      <a:endParaRPr lang="it-IT" sz="1800" b="1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…</a:t>
                      </a:r>
                    </a:p>
                    <a:p>
                      <a:pPr algn="ctr"/>
                      <a:r>
                        <a:rPr lang="it-IT" sz="1800" dirty="0" smtClean="0"/>
                        <a:t>…</a:t>
                      </a:r>
                    </a:p>
                    <a:p>
                      <a:pPr algn="ctr"/>
                      <a:endParaRPr lang="it-IT" sz="1800" b="1" dirty="0"/>
                    </a:p>
                  </a:txBody>
                  <a:tcPr marT="45712" marB="45712"/>
                </a:tc>
              </a:tr>
              <a:tr h="11887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 smtClean="0"/>
                        <a:t>PENSA,</a:t>
                      </a:r>
                      <a:r>
                        <a:rPr lang="it-IT" sz="1800" b="1" baseline="0" dirty="0" smtClean="0"/>
                        <a:t> </a:t>
                      </a:r>
                      <a:r>
                        <a:rPr lang="it-IT" sz="1800" b="1" dirty="0" smtClean="0"/>
                        <a:t>DISCUTI IN COPPIA, CONDIVIDI</a:t>
                      </a:r>
                    </a:p>
                    <a:p>
                      <a:endParaRPr lang="it-IT" sz="1800" b="1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it-IT" sz="2000" b="1" i="1" dirty="0" smtClean="0"/>
                        <a:t>Come potremmo sintetizzare in tre parole chiave …?</a:t>
                      </a:r>
                      <a:endParaRPr lang="it-IT" sz="2000" b="1" i="1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CHIUSURA</a:t>
                      </a:r>
                    </a:p>
                    <a:p>
                      <a:endParaRPr lang="it-IT" sz="1800" b="1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…</a:t>
                      </a:r>
                    </a:p>
                    <a:p>
                      <a:pPr algn="ctr"/>
                      <a:r>
                        <a:rPr lang="it-IT" sz="1800" dirty="0" smtClean="0"/>
                        <a:t>…</a:t>
                      </a:r>
                    </a:p>
                    <a:p>
                      <a:pPr algn="ctr"/>
                      <a:endParaRPr lang="it-IT" sz="1800" b="1" dirty="0"/>
                    </a:p>
                  </a:txBody>
                  <a:tcPr marT="45712" marB="45712"/>
                </a:tc>
              </a:tr>
              <a:tr h="1063180">
                <a:tc>
                  <a:txBody>
                    <a:bodyPr/>
                    <a:lstStyle/>
                    <a:p>
                      <a:endParaRPr lang="it-IT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it-IT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PRATICA AUTONOMA</a:t>
                      </a:r>
                    </a:p>
                    <a:p>
                      <a:endParaRPr lang="it-IT" sz="1800" b="1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…</a:t>
                      </a:r>
                    </a:p>
                    <a:p>
                      <a:pPr algn="ctr"/>
                      <a:r>
                        <a:rPr lang="it-IT" sz="1800" dirty="0" smtClean="0"/>
                        <a:t>…</a:t>
                      </a:r>
                    </a:p>
                    <a:p>
                      <a:pPr algn="ctr"/>
                      <a:endParaRPr lang="it-IT" sz="1800" b="1" dirty="0"/>
                    </a:p>
                  </a:txBody>
                  <a:tcPr marT="45712" marB="4571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40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8313" y="44450"/>
            <a:ext cx="7991475" cy="12366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3200" b="1" dirty="0" smtClean="0">
                <a:solidFill>
                  <a:srgbClr val="990000"/>
                </a:solidFill>
              </a:rPr>
              <a:t>Termini per descrivere l’apprendimento centrato sullo studente</a:t>
            </a:r>
            <a:endParaRPr lang="it-IT" sz="3200" b="1" dirty="0">
              <a:solidFill>
                <a:srgbClr val="990000"/>
              </a:solidFill>
            </a:endParaRPr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2132823"/>
              </p:ext>
            </p:extLst>
          </p:nvPr>
        </p:nvGraphicFramePr>
        <p:xfrm>
          <a:off x="107504" y="1268760"/>
          <a:ext cx="883151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142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88641"/>
            <a:ext cx="7583487" cy="847998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Prendi appunti in coppia</a:t>
            </a:r>
            <a:endParaRPr lang="it-IT" b="1" dirty="0">
              <a:solidFill>
                <a:srgbClr val="99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323528" y="1196752"/>
            <a:ext cx="7583487" cy="4872103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 eaLnBrk="1" hangingPunct="1">
              <a:spcBef>
                <a:spcPct val="50000"/>
              </a:spcBef>
              <a:buClr>
                <a:srgbClr val="FFFF00"/>
              </a:buClr>
              <a:buSzPct val="75000"/>
              <a:buNone/>
            </a:pPr>
            <a:r>
              <a:rPr lang="it-IT" altLang="it-IT" sz="2200" b="1" dirty="0" smtClean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Prima </a:t>
            </a:r>
            <a:r>
              <a:rPr lang="it-IT" altLang="it-IT" sz="2200" b="1" dirty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della lezione/spiegazione, si precisano i titoli degli argomenti che verranno   trattati.</a:t>
            </a:r>
          </a:p>
          <a:p>
            <a:pPr marL="0" indent="0" eaLnBrk="1" hangingPunct="1">
              <a:lnSpc>
                <a:spcPct val="70000"/>
              </a:lnSpc>
              <a:spcBef>
                <a:spcPct val="50000"/>
              </a:spcBef>
              <a:buClr>
                <a:srgbClr val="FFFF00"/>
              </a:buClr>
              <a:buSzPct val="75000"/>
              <a:buNone/>
            </a:pPr>
            <a:endParaRPr lang="it-IT" altLang="it-IT" sz="900" b="1" dirty="0">
              <a:solidFill>
                <a:srgbClr val="003300"/>
              </a:solidFill>
              <a:latin typeface="Calibri" pitchFamily="34" charset="0"/>
              <a:cs typeface="Times New Roman" charset="0"/>
            </a:endParaRPr>
          </a:p>
          <a:p>
            <a:pPr marL="0" indent="0" eaLnBrk="1" hangingPunct="1">
              <a:lnSpc>
                <a:spcPct val="70000"/>
              </a:lnSpc>
              <a:spcBef>
                <a:spcPct val="50000"/>
              </a:spcBef>
              <a:buClr>
                <a:srgbClr val="FFFF00"/>
              </a:buClr>
              <a:buSzPct val="75000"/>
              <a:buNone/>
            </a:pPr>
            <a:r>
              <a:rPr lang="it-IT" altLang="it-IT" sz="2200" b="1" dirty="0" smtClean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Gli </a:t>
            </a:r>
            <a:r>
              <a:rPr lang="it-IT" altLang="it-IT" sz="2200" b="1" dirty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studenti riportano i titoli </a:t>
            </a:r>
            <a:r>
              <a:rPr lang="it-IT" altLang="it-IT" sz="2200" b="1" dirty="0" smtClean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sul </a:t>
            </a:r>
            <a:r>
              <a:rPr lang="it-IT" altLang="it-IT" sz="2200" b="1" dirty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foglio, lasciando degli spazi. </a:t>
            </a:r>
          </a:p>
          <a:p>
            <a:pPr marL="0" indent="0" eaLnBrk="1" hangingPunct="1">
              <a:lnSpc>
                <a:spcPct val="50000"/>
              </a:lnSpc>
              <a:spcBef>
                <a:spcPct val="50000"/>
              </a:spcBef>
              <a:buClr>
                <a:srgbClr val="FFFF00"/>
              </a:buClr>
              <a:buSzPct val="75000"/>
              <a:buNone/>
            </a:pPr>
            <a:r>
              <a:rPr lang="it-IT" altLang="it-IT" sz="2200" b="1" dirty="0" smtClean="0">
                <a:solidFill>
                  <a:srgbClr val="003300"/>
                </a:solidFill>
                <a:latin typeface="Calibri" pitchFamily="34" charset="0"/>
                <a:cs typeface="Times New Roman" charset="0"/>
              </a:rPr>
              <a:t>Durante </a:t>
            </a:r>
            <a:r>
              <a:rPr lang="it-IT" altLang="it-IT" sz="2200" b="1" dirty="0">
                <a:solidFill>
                  <a:srgbClr val="003300"/>
                </a:solidFill>
                <a:latin typeface="Calibri" pitchFamily="34" charset="0"/>
                <a:cs typeface="Times New Roman" charset="0"/>
              </a:rPr>
              <a:t>la </a:t>
            </a:r>
            <a:r>
              <a:rPr lang="it-IT" altLang="it-IT" sz="2200" b="1" dirty="0" smtClean="0">
                <a:solidFill>
                  <a:srgbClr val="003300"/>
                </a:solidFill>
                <a:latin typeface="Calibri" pitchFamily="34" charset="0"/>
                <a:cs typeface="Times New Roman" charset="0"/>
              </a:rPr>
              <a:t>spiegazione prendono </a:t>
            </a:r>
            <a:r>
              <a:rPr lang="it-IT" altLang="it-IT" sz="2200" b="1" dirty="0" smtClean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appunti.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FFFF00"/>
              </a:buClr>
              <a:buSzPct val="75000"/>
              <a:buFont typeface="Wingdings" pitchFamily="2" charset="2"/>
              <a:buNone/>
            </a:pPr>
            <a:endParaRPr lang="it-IT" altLang="it-IT" sz="2200" b="1" dirty="0">
              <a:solidFill>
                <a:srgbClr val="003300"/>
              </a:solidFill>
              <a:effectLst/>
              <a:latin typeface="Calibri" pitchFamily="34" charset="0"/>
              <a:cs typeface="Times New Roman" charset="0"/>
            </a:endParaRPr>
          </a:p>
          <a:p>
            <a:pPr marL="0" indent="0" eaLnBrk="1" hangingPunct="1">
              <a:lnSpc>
                <a:spcPct val="70000"/>
              </a:lnSpc>
              <a:spcBef>
                <a:spcPct val="50000"/>
              </a:spcBef>
              <a:buClr>
                <a:srgbClr val="FFFF00"/>
              </a:buClr>
              <a:buSzPct val="75000"/>
              <a:buNone/>
            </a:pPr>
            <a:r>
              <a:rPr lang="it-IT" altLang="it-IT" sz="2200" b="1" dirty="0" smtClean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Ad ogni sotto-argomento,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rgbClr val="FFFF00"/>
              </a:buClr>
              <a:buSzPct val="75000"/>
              <a:buFont typeface="Wingdings" pitchFamily="2" charset="2"/>
              <a:buNone/>
            </a:pPr>
            <a:r>
              <a:rPr lang="it-IT" altLang="it-IT" sz="2200" b="1" dirty="0" smtClean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 l’insegnante si ferma e</a:t>
            </a:r>
            <a:r>
              <a:rPr lang="it-IT" altLang="it-IT" sz="2200" b="1" dirty="0">
                <a:solidFill>
                  <a:srgbClr val="003300"/>
                </a:solidFill>
                <a:latin typeface="Calibri" pitchFamily="34" charset="0"/>
                <a:cs typeface="Times New Roman" charset="0"/>
              </a:rPr>
              <a:t> </a:t>
            </a:r>
            <a:r>
              <a:rPr lang="it-IT" altLang="it-IT" sz="2200" b="1" dirty="0" smtClean="0">
                <a:solidFill>
                  <a:srgbClr val="003300"/>
                </a:solidFill>
                <a:latin typeface="Calibri" pitchFamily="34" charset="0"/>
                <a:cs typeface="Times New Roman" charset="0"/>
              </a:rPr>
              <a:t>c</a:t>
            </a:r>
            <a:r>
              <a:rPr lang="it-IT" altLang="it-IT" sz="2200" b="1" dirty="0" smtClean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hiede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rgbClr val="FFFF00"/>
              </a:buClr>
              <a:buSzPct val="75000"/>
              <a:buFont typeface="Wingdings" pitchFamily="2" charset="2"/>
              <a:buNone/>
            </a:pPr>
            <a:r>
              <a:rPr lang="it-IT" altLang="it-IT" sz="2200" b="1" dirty="0" smtClean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di </a:t>
            </a:r>
            <a:r>
              <a:rPr lang="it-IT" altLang="it-IT" sz="2200" b="1" dirty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confrontare </a:t>
            </a:r>
            <a:r>
              <a:rPr lang="it-IT" altLang="it-IT" sz="2200" b="1" dirty="0" smtClean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ed </a:t>
            </a:r>
            <a:r>
              <a:rPr lang="it-IT" altLang="it-IT" sz="2200" b="1" dirty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integrare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rgbClr val="FFFF00"/>
              </a:buClr>
              <a:buSzPct val="75000"/>
              <a:buFont typeface="Wingdings" pitchFamily="2" charset="2"/>
              <a:buNone/>
            </a:pPr>
            <a:r>
              <a:rPr lang="it-IT" altLang="it-IT" sz="2200" b="1" dirty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 </a:t>
            </a:r>
            <a:r>
              <a:rPr lang="it-IT" altLang="it-IT" sz="2200" b="1" dirty="0" smtClean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in </a:t>
            </a:r>
            <a:r>
              <a:rPr lang="it-IT" altLang="it-IT" sz="2200" b="1" dirty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coppia gli appunti</a:t>
            </a:r>
            <a:r>
              <a:rPr lang="it-IT" altLang="it-IT" sz="2200" b="1" dirty="0" smtClean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.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rgbClr val="FFFF00"/>
              </a:buClr>
              <a:buSzPct val="75000"/>
              <a:buFont typeface="Wingdings" pitchFamily="2" charset="2"/>
              <a:buNone/>
            </a:pPr>
            <a:endParaRPr lang="it-IT" altLang="it-IT" sz="2200" b="1" dirty="0">
              <a:solidFill>
                <a:srgbClr val="003300"/>
              </a:solidFill>
              <a:effectLst/>
              <a:latin typeface="Calibri" pitchFamily="34" charset="0"/>
              <a:cs typeface="Times New Roman" charset="0"/>
            </a:endParaRPr>
          </a:p>
          <a:p>
            <a:pPr marL="0" indent="0" eaLnBrk="1" hangingPunct="1">
              <a:lnSpc>
                <a:spcPct val="70000"/>
              </a:lnSpc>
              <a:spcBef>
                <a:spcPct val="50000"/>
              </a:spcBef>
              <a:buClr>
                <a:srgbClr val="FFFF00"/>
              </a:buClr>
              <a:buSzPct val="75000"/>
              <a:buNone/>
            </a:pPr>
            <a:r>
              <a:rPr lang="it-IT" altLang="it-IT" sz="2200" b="1" dirty="0" smtClean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Riprende </a:t>
            </a:r>
            <a:r>
              <a:rPr lang="it-IT" altLang="it-IT" sz="2200" b="1" dirty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la </a:t>
            </a:r>
            <a:r>
              <a:rPr lang="it-IT" altLang="it-IT" sz="2200" b="1" dirty="0" smtClean="0">
                <a:solidFill>
                  <a:srgbClr val="003300"/>
                </a:solidFill>
                <a:effectLst/>
                <a:latin typeface="Calibri" pitchFamily="34" charset="0"/>
                <a:cs typeface="Times New Roman" charset="0"/>
              </a:rPr>
              <a:t>spiegazione.</a:t>
            </a:r>
            <a:endParaRPr lang="it-IT" altLang="it-IT" sz="1800" b="1" dirty="0">
              <a:solidFill>
                <a:srgbClr val="003300"/>
              </a:solidFill>
              <a:effectLst/>
              <a:latin typeface="Calibri" pitchFamily="34" charset="0"/>
              <a:cs typeface="Times New Roman" charset="0"/>
            </a:endParaRPr>
          </a:p>
          <a:p>
            <a:pPr eaLnBrk="1" hangingPunct="1">
              <a:spcBef>
                <a:spcPct val="50000"/>
              </a:spcBef>
              <a:buClr>
                <a:srgbClr val="FFFF00"/>
              </a:buClr>
              <a:buSzPct val="75000"/>
              <a:buFont typeface="Wingdings" pitchFamily="2" charset="2"/>
              <a:buNone/>
            </a:pPr>
            <a:endParaRPr lang="en-US" altLang="it-IT" sz="1800" b="1" dirty="0">
              <a:solidFill>
                <a:srgbClr val="003300"/>
              </a:solidFill>
              <a:effectLst/>
              <a:latin typeface="Calibri" pitchFamily="34" charset="0"/>
              <a:cs typeface="Times New Roman" charset="0"/>
            </a:endParaRPr>
          </a:p>
        </p:txBody>
      </p:sp>
      <p:pic>
        <p:nvPicPr>
          <p:cNvPr id="5" name="Picture 5" descr="EDUSU0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9555">
            <a:off x="8091289" y="32999"/>
            <a:ext cx="715374" cy="1334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68960"/>
            <a:ext cx="3743325" cy="370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774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583487" cy="864096"/>
          </a:xfrm>
        </p:spPr>
        <p:txBody>
          <a:bodyPr/>
          <a:lstStyle/>
          <a:p>
            <a:pPr algn="ctr"/>
            <a:r>
              <a:rPr lang="it-IT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Team di classe</a:t>
            </a:r>
            <a:endParaRPr lang="it-IT" b="1" dirty="0">
              <a:solidFill>
                <a:srgbClr val="99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87625" y="1929548"/>
            <a:ext cx="6768752" cy="3659691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5100" b="1" i="1" dirty="0" smtClean="0">
                <a:solidFill>
                  <a:srgbClr val="003300"/>
                </a:solidFill>
                <a:latin typeface="Calibri" panose="020F0502020204030204" pitchFamily="34" charset="0"/>
              </a:rPr>
              <a:t>Richiamare alla mente i concetti già spiegati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5100" b="1" i="1" dirty="0" smtClean="0">
                <a:solidFill>
                  <a:srgbClr val="003300"/>
                </a:solidFill>
                <a:latin typeface="Calibri" panose="020F0502020204030204" pitchFamily="34" charset="0"/>
              </a:rPr>
              <a:t>Rispondere a una domanda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5100" b="1" i="1" dirty="0" smtClean="0">
                <a:solidFill>
                  <a:srgbClr val="003300"/>
                </a:solidFill>
                <a:latin typeface="Calibri" panose="020F0502020204030204" pitchFamily="34" charset="0"/>
              </a:rPr>
              <a:t>Iniziare a risolvere un problema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5100" b="1" i="1" dirty="0" smtClean="0">
                <a:solidFill>
                  <a:srgbClr val="003300"/>
                </a:solidFill>
                <a:latin typeface="Calibri" panose="020F0502020204030204" pitchFamily="34" charset="0"/>
              </a:rPr>
              <a:t>Elaborare il passaggio successivo di una dimostrazione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5100" b="1" i="1" dirty="0" smtClean="0">
                <a:solidFill>
                  <a:srgbClr val="003300"/>
                </a:solidFill>
                <a:latin typeface="Calibri" panose="020F0502020204030204" pitchFamily="34" charset="0"/>
              </a:rPr>
              <a:t>Pensare ad un esempio o ad una applicazione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5100" b="1" i="1" dirty="0" smtClean="0">
                <a:solidFill>
                  <a:srgbClr val="003300"/>
                </a:solidFill>
                <a:latin typeface="Calibri" panose="020F0502020204030204" pitchFamily="34" charset="0"/>
              </a:rPr>
              <a:t>Generare una domanda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it-IT" sz="5100" b="1" i="1" dirty="0" smtClean="0">
              <a:latin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it-IT" i="1" dirty="0">
              <a:latin typeface="Calibri" panose="020F0502020204030204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73501" y="966631"/>
            <a:ext cx="8136904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990000"/>
                </a:solidFill>
              </a:rPr>
              <a:t>Formare </a:t>
            </a:r>
            <a:r>
              <a:rPr lang="it-IT" sz="2800" b="1" dirty="0" smtClean="0">
                <a:solidFill>
                  <a:srgbClr val="990000"/>
                </a:solidFill>
              </a:rPr>
              <a:t>coppie. Indicare </a:t>
            </a:r>
            <a:r>
              <a:rPr lang="it-IT" sz="2800" b="1" dirty="0">
                <a:solidFill>
                  <a:srgbClr val="990000"/>
                </a:solidFill>
              </a:rPr>
              <a:t>coloro che scrivono.</a:t>
            </a:r>
          </a:p>
          <a:p>
            <a:pPr algn="ctr"/>
            <a:r>
              <a:rPr lang="it-IT" sz="2800" b="1" dirty="0">
                <a:solidFill>
                  <a:srgbClr val="990000"/>
                </a:solidFill>
              </a:rPr>
              <a:t>Dare dai 30 secondi ai 5 minuti per …</a:t>
            </a:r>
          </a:p>
        </p:txBody>
      </p:sp>
      <p:pic>
        <p:nvPicPr>
          <p:cNvPr id="6" name="Picture 5" descr="EDUSU0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31921">
            <a:off x="7879761" y="18935"/>
            <a:ext cx="715374" cy="1334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483439" y="5661248"/>
            <a:ext cx="6048672" cy="954107"/>
          </a:xfrm>
          <a:prstGeom prst="rect">
            <a:avLst/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kumimoji="1" lang="it-IT" altLang="it-IT" sz="24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RACCOGLIERE POI ALCUNE </a:t>
            </a:r>
          </a:p>
          <a:p>
            <a:pPr algn="ctr"/>
            <a:r>
              <a:rPr kumimoji="1" lang="it-IT" altLang="it-IT" sz="24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TUTTE LE RISPOSTE</a:t>
            </a:r>
            <a:r>
              <a:rPr kumimoji="1" lang="it-IT" altLang="it-IT" sz="3200" dirty="0" smtClean="0">
                <a:solidFill>
                  <a:srgbClr val="990000"/>
                </a:solidFill>
                <a:latin typeface="Arial" charset="0"/>
                <a:cs typeface="Times New Roman" pitchFamily="18" charset="0"/>
              </a:rPr>
              <a:t>. </a:t>
            </a:r>
            <a:endParaRPr kumimoji="1" lang="it-IT" altLang="it-IT" sz="3200" dirty="0">
              <a:solidFill>
                <a:srgbClr val="990000"/>
              </a:solidFill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19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83487" cy="1463824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Fare lo ‘</a:t>
            </a:r>
            <a:r>
              <a:rPr lang="it-IT" sz="2400" b="1" dirty="0" err="1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it-IT" sz="2400" b="1" dirty="0" err="1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kimming</a:t>
            </a:r>
            <a:r>
              <a:rPr lang="it-IT" sz="24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 in coppia per imparare una tecnica di visione e di esame generale di un argomento o di un problema prima di affrontarlo</a:t>
            </a:r>
            <a:endParaRPr lang="it-IT" sz="2400" b="1" dirty="0">
              <a:solidFill>
                <a:srgbClr val="99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11761" y="1934096"/>
            <a:ext cx="6480720" cy="343912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it-IT" sz="2000" b="1" dirty="0" smtClean="0">
                <a:solidFill>
                  <a:srgbClr val="003300"/>
                </a:solidFill>
              </a:rPr>
              <a:t>DESCRIVERE CON CHIAREZZA LA RICHIESTA</a:t>
            </a:r>
          </a:p>
          <a:p>
            <a:pPr marL="0" indent="0">
              <a:buNone/>
            </a:pPr>
            <a:endParaRPr lang="it-IT" sz="800" b="1" dirty="0" smtClean="0">
              <a:solidFill>
                <a:srgbClr val="003300"/>
              </a:solidFill>
            </a:endParaRPr>
          </a:p>
          <a:p>
            <a:pPr marL="0" indent="0">
              <a:buNone/>
            </a:pPr>
            <a:r>
              <a:rPr lang="it-IT" sz="2000" dirty="0" smtClean="0">
                <a:solidFill>
                  <a:srgbClr val="003300"/>
                </a:solidFill>
              </a:rPr>
              <a:t>‘</a:t>
            </a:r>
            <a:r>
              <a:rPr lang="it-IT" sz="2000" b="1" i="1" dirty="0" smtClean="0">
                <a:solidFill>
                  <a:srgbClr val="003300"/>
                </a:solidFill>
              </a:rPr>
              <a:t>Avete 5 minuti per farvi un’idea di ciò di cui tratta il capitolo.’</a:t>
            </a:r>
          </a:p>
          <a:p>
            <a:pPr marL="0" indent="0">
              <a:buNone/>
            </a:pPr>
            <a:endParaRPr lang="it-IT" sz="800" b="1" i="1" dirty="0" smtClean="0">
              <a:solidFill>
                <a:srgbClr val="003300"/>
              </a:solidFill>
            </a:endParaRPr>
          </a:p>
          <a:p>
            <a:pPr marL="0" indent="0">
              <a:buNone/>
            </a:pPr>
            <a:r>
              <a:rPr lang="it-IT" sz="2000" b="1" i="1" dirty="0" smtClean="0">
                <a:solidFill>
                  <a:srgbClr val="003300"/>
                </a:solidFill>
              </a:rPr>
              <a:t>‘Avete 5 minuti per scoprire se l’argomento è difficile o facile e per spiegare il perché.’</a:t>
            </a:r>
          </a:p>
          <a:p>
            <a:pPr marL="0" indent="0">
              <a:buNone/>
            </a:pPr>
            <a:endParaRPr lang="it-IT" sz="2000" b="1" i="1" dirty="0">
              <a:solidFill>
                <a:srgbClr val="003300"/>
              </a:solidFill>
            </a:endParaRPr>
          </a:p>
          <a:p>
            <a:pPr marL="0" indent="0">
              <a:buNone/>
            </a:pPr>
            <a:endParaRPr lang="it-IT" sz="800" b="1" i="1" dirty="0" smtClean="0">
              <a:solidFill>
                <a:srgbClr val="0033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it-IT" sz="2000" b="1" i="1" dirty="0" smtClean="0">
                <a:solidFill>
                  <a:srgbClr val="003300"/>
                </a:solidFill>
              </a:rPr>
              <a:t>‘Avete 5 minuti per capire che tipo di problema è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2000" b="1" i="1" dirty="0" smtClean="0">
                <a:solidFill>
                  <a:srgbClr val="003300"/>
                </a:solidFill>
              </a:rPr>
              <a:t>e per pensare se già ne è  stato svolto uno simile.’</a:t>
            </a:r>
          </a:p>
          <a:p>
            <a:pPr marL="0" indent="0" algn="ctr">
              <a:spcBef>
                <a:spcPts val="0"/>
              </a:spcBef>
              <a:buNone/>
            </a:pPr>
            <a:endParaRPr lang="it-IT" sz="2000" i="1" dirty="0">
              <a:solidFill>
                <a:srgbClr val="00330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it-IT" sz="2000" b="1" dirty="0" smtClean="0">
                <a:solidFill>
                  <a:srgbClr val="99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it-IT" sz="2000" b="1" dirty="0">
              <a:solidFill>
                <a:srgbClr val="99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mmagin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2100266" cy="2664296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2483768" y="5716706"/>
            <a:ext cx="5185394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it-IT" sz="2400" b="1" dirty="0">
                <a:solidFill>
                  <a:srgbClr val="990000"/>
                </a:solidFill>
              </a:rPr>
              <a:t>IN COPPIA SI SCAMBIANO IN 3 MINUTI </a:t>
            </a:r>
          </a:p>
          <a:p>
            <a:pPr algn="ctr"/>
            <a:r>
              <a:rPr lang="it-IT" sz="2400" b="1" dirty="0">
                <a:solidFill>
                  <a:srgbClr val="990000"/>
                </a:solidFill>
              </a:rPr>
              <a:t>LE IMPRESSIONI</a:t>
            </a:r>
          </a:p>
        </p:txBody>
      </p:sp>
    </p:spTree>
    <p:extLst>
      <p:ext uri="{BB962C8B-B14F-4D97-AF65-F5344CB8AC3E}">
        <p14:creationId xmlns:p14="http://schemas.microsoft.com/office/powerpoint/2010/main" val="4268978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800" b="1" dirty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COPPIA CHE RAGIONA INSIEME</a:t>
            </a:r>
            <a:br>
              <a:rPr lang="it-IT" sz="2800" b="1" dirty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8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(‘</a:t>
            </a:r>
            <a:r>
              <a:rPr lang="it-IT" sz="2800" b="1" dirty="0" err="1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Think</a:t>
            </a:r>
            <a:r>
              <a:rPr lang="it-IT" sz="28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it-IT" sz="2800" b="1" dirty="0" err="1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Pair</a:t>
            </a:r>
            <a:r>
              <a:rPr lang="it-IT" sz="28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-Share’)</a:t>
            </a:r>
            <a:endParaRPr lang="it-IT" sz="2800" b="1" dirty="0">
              <a:solidFill>
                <a:srgbClr val="99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Box 21"/>
          <p:cNvSpPr txBox="1">
            <a:spLocks noGrp="1" noChangeArrowheads="1"/>
          </p:cNvSpPr>
          <p:nvPr>
            <p:ph idx="1"/>
          </p:nvPr>
        </p:nvSpPr>
        <p:spPr bwMode="auto">
          <a:xfrm>
            <a:off x="755576" y="1556792"/>
            <a:ext cx="7583487" cy="1421928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indent="0">
              <a:spcBef>
                <a:spcPct val="20000"/>
              </a:spcBef>
              <a:buClr>
                <a:schemeClr val="tx2"/>
              </a:buClr>
              <a:buNone/>
            </a:pPr>
            <a:r>
              <a:rPr kumimoji="1" lang="it-IT" altLang="it-IT" sz="2400" b="1" dirty="0">
                <a:solidFill>
                  <a:srgbClr val="003300"/>
                </a:solidFill>
                <a:cs typeface="Times New Roman" pitchFamily="18" charset="0"/>
              </a:rPr>
              <a:t>Gli studenti pensano alle risposte individualmente, </a:t>
            </a:r>
            <a:endParaRPr kumimoji="1" lang="it-IT" altLang="it-IT" sz="2400" b="1" dirty="0" smtClean="0">
              <a:solidFill>
                <a:srgbClr val="003300"/>
              </a:solidFill>
              <a:cs typeface="Times New Roman" pitchFamily="18" charset="0"/>
            </a:endParaRPr>
          </a:p>
          <a:p>
            <a:pPr marL="0" indent="0">
              <a:spcBef>
                <a:spcPct val="20000"/>
              </a:spcBef>
              <a:buClr>
                <a:schemeClr val="tx2"/>
              </a:buClr>
              <a:buNone/>
            </a:pPr>
            <a:r>
              <a:rPr kumimoji="1" lang="it-IT" altLang="it-IT" sz="2400" b="1" dirty="0" smtClean="0">
                <a:solidFill>
                  <a:srgbClr val="003300"/>
                </a:solidFill>
                <a:cs typeface="Times New Roman" pitchFamily="18" charset="0"/>
              </a:rPr>
              <a:t>poi </a:t>
            </a:r>
            <a:r>
              <a:rPr kumimoji="1" lang="it-IT" altLang="it-IT" sz="2400" b="1" dirty="0">
                <a:solidFill>
                  <a:srgbClr val="003300"/>
                </a:solidFill>
                <a:cs typeface="Times New Roman" pitchFamily="18" charset="0"/>
              </a:rPr>
              <a:t>in coppia sintetizzano la risposta finale.</a:t>
            </a:r>
          </a:p>
          <a:p>
            <a:pPr marL="0" indent="0">
              <a:spcBef>
                <a:spcPct val="20000"/>
              </a:spcBef>
              <a:buClr>
                <a:schemeClr val="tx2"/>
              </a:buClr>
              <a:buNone/>
            </a:pPr>
            <a:r>
              <a:rPr kumimoji="1" lang="it-IT" altLang="it-IT" sz="2400" b="1" dirty="0">
                <a:solidFill>
                  <a:srgbClr val="003300"/>
                </a:solidFill>
                <a:cs typeface="Times New Roman" pitchFamily="18" charset="0"/>
              </a:rPr>
              <a:t>Le coppie condividono le risposte</a:t>
            </a:r>
            <a:r>
              <a:rPr kumimoji="1" lang="it-IT" altLang="it-IT" sz="2800" dirty="0">
                <a:solidFill>
                  <a:srgbClr val="00330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5" name="Text Box 20"/>
          <p:cNvSpPr txBox="1">
            <a:spLocks noChangeArrowheads="1"/>
          </p:cNvSpPr>
          <p:nvPr/>
        </p:nvSpPr>
        <p:spPr bwMode="auto">
          <a:xfrm>
            <a:off x="395536" y="5377277"/>
            <a:ext cx="8078788" cy="978729"/>
          </a:xfrm>
          <a:prstGeom prst="rect">
            <a:avLst/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1F497D"/>
              </a:buClr>
            </a:pPr>
            <a:r>
              <a:rPr kumimoji="1" lang="it-IT" altLang="it-IT" sz="3200" b="1" dirty="0">
                <a:solidFill>
                  <a:srgbClr val="990000"/>
                </a:solidFill>
                <a:cs typeface="Times New Roman" pitchFamily="18" charset="0"/>
              </a:rPr>
              <a:t>Questa modalità richiede più tempo, ma è più efficace del lavoro di gruppo immediato.</a:t>
            </a:r>
            <a:endParaRPr lang="it-IT" altLang="it-IT" sz="3200" b="1" dirty="0">
              <a:solidFill>
                <a:srgbClr val="990000"/>
              </a:solidFill>
            </a:endParaRPr>
          </a:p>
        </p:txBody>
      </p:sp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1584775"/>
              </p:ext>
            </p:extLst>
          </p:nvPr>
        </p:nvGraphicFramePr>
        <p:xfrm>
          <a:off x="6300192" y="2420888"/>
          <a:ext cx="2592288" cy="2065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r:id="rId3" imgW="1704762" imgH="1704762" progId="">
                  <p:embed/>
                </p:oleObj>
              </mc:Choice>
              <mc:Fallback>
                <p:oleObj r:id="rId3" imgW="1704762" imgH="170476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2420888"/>
                        <a:ext cx="2592288" cy="20650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827584" y="3573016"/>
            <a:ext cx="5184576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003300"/>
                </a:solidFill>
              </a:rPr>
              <a:t>Chiamare a caso uno studente della coppia.</a:t>
            </a:r>
            <a:endParaRPr lang="it-IT" sz="2400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58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260649"/>
            <a:ext cx="7583487" cy="720080"/>
          </a:xfrm>
        </p:spPr>
        <p:txBody>
          <a:bodyPr/>
          <a:lstStyle/>
          <a:p>
            <a:r>
              <a:rPr lang="it-IT" sz="32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Chiudere la lezione</a:t>
            </a:r>
            <a:endParaRPr lang="it-IT" sz="3200" b="1" dirty="0">
              <a:solidFill>
                <a:srgbClr val="99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268760"/>
            <a:ext cx="6048672" cy="266429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it-IT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Interrompere la lezione due minuti prima </a:t>
            </a:r>
            <a:endParaRPr lang="it-IT" sz="2400" b="1" dirty="0" smtClean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it-IT" sz="2400" b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della </a:t>
            </a:r>
            <a:r>
              <a:rPr lang="it-IT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fine.     </a:t>
            </a:r>
            <a:endParaRPr lang="it-IT" sz="2400" b="1" dirty="0" smtClean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it-IT" sz="2400" b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Chiedere </a:t>
            </a:r>
            <a:r>
              <a:rPr lang="it-IT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agli studenti di </a:t>
            </a:r>
            <a:r>
              <a:rPr lang="it-IT" sz="2400" b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scrivere:</a:t>
            </a:r>
          </a:p>
          <a:p>
            <a:pPr marL="0" indent="0">
              <a:buNone/>
            </a:pPr>
            <a:r>
              <a:rPr lang="it-IT" sz="2400" b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. Il punto/i punti più importante/i della </a:t>
            </a:r>
            <a:r>
              <a:rPr lang="it-IT" sz="2400" b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      lezione</a:t>
            </a:r>
          </a:p>
          <a:p>
            <a:pPr marL="0" indent="0">
              <a:buNone/>
            </a:pPr>
            <a:r>
              <a:rPr lang="it-IT" sz="2400" b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2. Il </a:t>
            </a:r>
            <a:r>
              <a:rPr lang="it-IT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punto/i punti meno chiaro/i</a:t>
            </a:r>
          </a:p>
          <a:p>
            <a:pPr marL="0" indent="0">
              <a:buNone/>
            </a:pPr>
            <a:endParaRPr lang="it-IT" b="1" dirty="0">
              <a:latin typeface="Calibri" panose="020F0502020204030204" pitchFamily="34" charset="0"/>
            </a:endParaRPr>
          </a:p>
        </p:txBody>
      </p:sp>
      <p:pic>
        <p:nvPicPr>
          <p:cNvPr id="4" name="Picture 5" descr="EDUSU0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31921">
            <a:off x="7392438" y="37247"/>
            <a:ext cx="715374" cy="1334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ttangolo 4"/>
          <p:cNvSpPr/>
          <p:nvPr/>
        </p:nvSpPr>
        <p:spPr>
          <a:xfrm>
            <a:off x="395536" y="4653136"/>
            <a:ext cx="7051814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99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RACCOGLIERE I FOGLI. </a:t>
            </a:r>
            <a:endParaRPr lang="it-IT" sz="2400" b="1" dirty="0" smtClean="0">
              <a:solidFill>
                <a:srgbClr val="99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99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UTILIZZARE </a:t>
            </a:r>
            <a:r>
              <a:rPr lang="it-IT" sz="2400" b="1" dirty="0">
                <a:solidFill>
                  <a:srgbClr val="99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LE RISPOSTE </a:t>
            </a:r>
            <a:r>
              <a:rPr lang="it-IT" sz="2400" b="1" dirty="0" smtClean="0">
                <a:solidFill>
                  <a:srgbClr val="99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PER PROGRAMMARE </a:t>
            </a:r>
          </a:p>
          <a:p>
            <a:pPr algn="ctr"/>
            <a:r>
              <a:rPr lang="it-IT" sz="2400" b="1" dirty="0" smtClean="0">
                <a:solidFill>
                  <a:srgbClr val="99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LA </a:t>
            </a:r>
            <a:r>
              <a:rPr lang="it-IT" sz="2400" b="1" dirty="0">
                <a:solidFill>
                  <a:srgbClr val="99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LEZIONE SUCCESSIVA.</a:t>
            </a:r>
          </a:p>
          <a:p>
            <a:pPr algn="ctr"/>
            <a:endParaRPr lang="it-IT" sz="2400" b="1" dirty="0">
              <a:solidFill>
                <a:srgbClr val="99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862283" y="2348880"/>
            <a:ext cx="1775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003300"/>
                </a:solidFill>
              </a:rPr>
              <a:t>Elenco di coppia </a:t>
            </a:r>
          </a:p>
          <a:p>
            <a:r>
              <a:rPr lang="it-IT" b="1" dirty="0" smtClean="0">
                <a:solidFill>
                  <a:srgbClr val="003300"/>
                </a:solidFill>
              </a:rPr>
              <a:t>o di gruppo</a:t>
            </a:r>
            <a:endParaRPr lang="it-IT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82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7504" y="361132"/>
            <a:ext cx="6981131" cy="519112"/>
          </a:xfrm>
        </p:spPr>
        <p:txBody>
          <a:bodyPr/>
          <a:lstStyle/>
          <a:p>
            <a:pPr algn="l"/>
            <a:r>
              <a:rPr lang="it-IT" altLang="it-IT" sz="32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ESPERIENZE</a:t>
            </a:r>
            <a:endParaRPr lang="it-IT" altLang="it-IT" sz="3200" b="1" dirty="0">
              <a:solidFill>
                <a:srgbClr val="99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286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0" y="1124744"/>
            <a:ext cx="5031432" cy="3488432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84138" indent="-11113">
              <a:buFontTx/>
              <a:buNone/>
            </a:pPr>
            <a:r>
              <a:rPr lang="it-IT" altLang="it-IT" sz="2400" b="1" dirty="0" smtClean="0">
                <a:solidFill>
                  <a:srgbClr val="000099"/>
                </a:solidFill>
                <a:effectLst/>
                <a:latin typeface="Calibri" pitchFamily="34" charset="0"/>
              </a:rPr>
              <a:t>OGNI GRUPPO ANALIZZI UN’ESPERIENZA COOPERATIVA</a:t>
            </a:r>
          </a:p>
          <a:p>
            <a:pPr marL="84138" indent="-11113">
              <a:buFontTx/>
              <a:buNone/>
            </a:pPr>
            <a:endParaRPr lang="it-IT" altLang="it-IT" sz="2400" b="1" dirty="0" smtClean="0">
              <a:solidFill>
                <a:srgbClr val="000099"/>
              </a:solidFill>
              <a:effectLst/>
              <a:latin typeface="Calibri" pitchFamily="34" charset="0"/>
            </a:endParaRPr>
          </a:p>
          <a:p>
            <a:pPr>
              <a:buFontTx/>
              <a:buNone/>
            </a:pPr>
            <a:r>
              <a:rPr lang="it-IT" altLang="it-IT" sz="2400" b="1" dirty="0" smtClean="0">
                <a:solidFill>
                  <a:srgbClr val="000099"/>
                </a:solidFill>
                <a:effectLst/>
                <a:latin typeface="Calibri" pitchFamily="34" charset="0"/>
              </a:rPr>
              <a:t> RUOLI:</a:t>
            </a:r>
            <a:endParaRPr lang="it-IT" altLang="it-IT" sz="2400" b="1" dirty="0">
              <a:solidFill>
                <a:srgbClr val="000099"/>
              </a:solidFill>
              <a:effectLst/>
              <a:latin typeface="Calibri" pitchFamily="34" charset="0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it-IT" altLang="it-IT" sz="2400" b="1" dirty="0">
                <a:solidFill>
                  <a:srgbClr val="000099"/>
                </a:solidFill>
                <a:effectLst/>
                <a:latin typeface="Calibri" pitchFamily="34" charset="0"/>
              </a:rPr>
              <a:t>  a. </a:t>
            </a:r>
            <a:r>
              <a:rPr lang="it-IT" altLang="it-IT" sz="2400" b="1" i="1" dirty="0">
                <a:solidFill>
                  <a:srgbClr val="000099"/>
                </a:solidFill>
                <a:effectLst/>
                <a:latin typeface="Calibri" pitchFamily="34" charset="0"/>
              </a:rPr>
              <a:t>Lettore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it-IT" altLang="it-IT" sz="2400" b="1" i="1" dirty="0">
                <a:solidFill>
                  <a:srgbClr val="000099"/>
                </a:solidFill>
                <a:effectLst/>
                <a:latin typeface="Calibri" pitchFamily="34" charset="0"/>
              </a:rPr>
              <a:t>  b. Esperto strutture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it-IT" altLang="it-IT" sz="2400" b="1" i="1" dirty="0">
                <a:solidFill>
                  <a:srgbClr val="000099"/>
                </a:solidFill>
                <a:effectLst/>
                <a:latin typeface="Calibri" pitchFamily="34" charset="0"/>
              </a:rPr>
              <a:t>  c. Esperto principi cooperativi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it-IT" altLang="it-IT" sz="2400" b="1" i="1" dirty="0">
                <a:solidFill>
                  <a:srgbClr val="000099"/>
                </a:solidFill>
                <a:effectLst/>
                <a:latin typeface="Calibri" pitchFamily="34" charset="0"/>
              </a:rPr>
              <a:t> d. Sintetizzatore</a:t>
            </a:r>
          </a:p>
          <a:p>
            <a:pPr>
              <a:buFontTx/>
              <a:buNone/>
            </a:pPr>
            <a:endParaRPr lang="it-IT" altLang="it-IT" sz="2400" b="1" i="1" dirty="0">
              <a:solidFill>
                <a:srgbClr val="000099"/>
              </a:solidFill>
              <a:effectLst/>
              <a:latin typeface="Calibri" pitchFamily="34" charset="0"/>
            </a:endParaRPr>
          </a:p>
          <a:p>
            <a:pPr>
              <a:buFontTx/>
              <a:buNone/>
            </a:pPr>
            <a:endParaRPr lang="it-IT" altLang="it-IT" sz="2400" b="1" i="1" dirty="0">
              <a:solidFill>
                <a:srgbClr val="000099"/>
              </a:solidFill>
              <a:effectLst/>
              <a:latin typeface="Calibri" pitchFamily="34" charset="0"/>
            </a:endParaRPr>
          </a:p>
        </p:txBody>
      </p:sp>
      <p:sp>
        <p:nvSpPr>
          <p:cNvPr id="7" name="Fumetto 3 6"/>
          <p:cNvSpPr/>
          <p:nvPr/>
        </p:nvSpPr>
        <p:spPr>
          <a:xfrm>
            <a:off x="5207183" y="8213"/>
            <a:ext cx="4048734" cy="3212976"/>
          </a:xfrm>
          <a:prstGeom prst="wedgeEllipseCallout">
            <a:avLst>
              <a:gd name="adj1" fmla="val 48712"/>
              <a:gd name="adj2" fmla="val -46181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b="1" i="1" dirty="0">
                <a:solidFill>
                  <a:srgbClr val="FFFF00"/>
                </a:solidFill>
                <a:latin typeface="Calibri" panose="020F0502020204030204" pitchFamily="34" charset="0"/>
              </a:rPr>
              <a:t>Obiettivo: </a:t>
            </a:r>
          </a:p>
          <a:p>
            <a:pPr algn="ctr"/>
            <a:r>
              <a:rPr lang="it-IT" sz="2200" b="1" i="1" dirty="0">
                <a:solidFill>
                  <a:srgbClr val="FFFF00"/>
                </a:solidFill>
                <a:latin typeface="Calibri" panose="020F0502020204030204" pitchFamily="34" charset="0"/>
              </a:rPr>
              <a:t>al </a:t>
            </a:r>
            <a:r>
              <a:rPr lang="it-IT" sz="22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termine dell’attività </a:t>
            </a:r>
          </a:p>
          <a:p>
            <a:pPr algn="ctr"/>
            <a:r>
              <a:rPr lang="it-IT" sz="22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ciascuno </a:t>
            </a:r>
          </a:p>
          <a:p>
            <a:pPr algn="ctr"/>
            <a:r>
              <a:rPr lang="it-IT" sz="22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deve </a:t>
            </a:r>
            <a:r>
              <a:rPr lang="it-IT" sz="2200" b="1" i="1" dirty="0">
                <a:solidFill>
                  <a:srgbClr val="FFFF00"/>
                </a:solidFill>
                <a:latin typeface="Calibri" panose="020F0502020204030204" pitchFamily="34" charset="0"/>
              </a:rPr>
              <a:t>essere in grado </a:t>
            </a:r>
            <a:endParaRPr lang="it-IT" sz="2200" b="1" i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algn="ctr"/>
            <a:r>
              <a:rPr lang="it-IT" sz="22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di </a:t>
            </a:r>
            <a:r>
              <a:rPr lang="it-IT" sz="2200" b="1" i="1" dirty="0">
                <a:solidFill>
                  <a:srgbClr val="FFFF00"/>
                </a:solidFill>
                <a:latin typeface="Calibri" panose="020F0502020204030204" pitchFamily="34" charset="0"/>
              </a:rPr>
              <a:t>spiegare ad altri </a:t>
            </a:r>
            <a:endParaRPr lang="it-IT" sz="2200" b="1" i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algn="ctr"/>
            <a:r>
              <a:rPr lang="it-IT" sz="22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il </a:t>
            </a:r>
            <a:r>
              <a:rPr lang="it-IT" sz="2200" b="1" i="1" dirty="0">
                <a:solidFill>
                  <a:srgbClr val="FFFF00"/>
                </a:solidFill>
                <a:latin typeface="Calibri" panose="020F0502020204030204" pitchFamily="34" charset="0"/>
              </a:rPr>
              <a:t>lavoro esaminato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 rot="21026219">
            <a:off x="181572" y="4280196"/>
            <a:ext cx="4248472" cy="829628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6600"/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it-IT" altLang="it-IT" sz="2000" b="1" i="1" dirty="0" smtClean="0">
                <a:solidFill>
                  <a:srgbClr val="000000"/>
                </a:solidFill>
                <a:effectLst/>
                <a:latin typeface="Arial" charset="0"/>
              </a:rPr>
              <a:t>Uno a casa, gli altri in viaggio</a:t>
            </a:r>
            <a:endParaRPr lang="it-IT" altLang="it-IT" sz="2000" b="1" i="1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Fumetto 3 8"/>
          <p:cNvSpPr/>
          <p:nvPr/>
        </p:nvSpPr>
        <p:spPr>
          <a:xfrm>
            <a:off x="5831632" y="3356992"/>
            <a:ext cx="3312368" cy="1944216"/>
          </a:xfrm>
          <a:prstGeom prst="wedgeEllipseCallout">
            <a:avLst>
              <a:gd name="adj1" fmla="val 51860"/>
              <a:gd name="adj2" fmla="val -62214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Se trovate una struttura che </a:t>
            </a:r>
          </a:p>
          <a:p>
            <a:pPr algn="ctr"/>
            <a:r>
              <a:rPr lang="it-IT" sz="22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non conoscete ….</a:t>
            </a:r>
            <a:endParaRPr lang="it-IT" sz="2200" b="1" i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asellaDiTesto 9"/>
          <p:cNvSpPr txBox="1">
            <a:spLocks noChangeArrowheads="1"/>
          </p:cNvSpPr>
          <p:nvPr/>
        </p:nvSpPr>
        <p:spPr bwMode="auto">
          <a:xfrm>
            <a:off x="-30330" y="5445358"/>
            <a:ext cx="8999537" cy="40005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000" b="1" dirty="0">
                <a:solidFill>
                  <a:srgbClr val="003399"/>
                </a:solidFill>
                <a:latin typeface="Arial" charset="0"/>
                <a:cs typeface="Arial" charset="0"/>
              </a:rPr>
              <a:t>http://memoesperienze.comune.modena.it/appr_cooperativo/index.html</a:t>
            </a:r>
          </a:p>
        </p:txBody>
      </p:sp>
      <p:sp>
        <p:nvSpPr>
          <p:cNvPr id="11" name="Callout con freccia a destra 10"/>
          <p:cNvSpPr/>
          <p:nvPr/>
        </p:nvSpPr>
        <p:spPr>
          <a:xfrm rot="16200000">
            <a:off x="3821938" y="5487248"/>
            <a:ext cx="708037" cy="1656185"/>
          </a:xfrm>
          <a:prstGeom prst="rightArrow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800" b="1" dirty="0"/>
              <a:t>qui</a:t>
            </a:r>
          </a:p>
        </p:txBody>
      </p:sp>
    </p:spTree>
    <p:extLst>
      <p:ext uri="{BB962C8B-B14F-4D97-AF65-F5344CB8AC3E}">
        <p14:creationId xmlns:p14="http://schemas.microsoft.com/office/powerpoint/2010/main" val="32040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isultati immagini per generare idee in grupp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556791"/>
            <a:ext cx="6254939" cy="4162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31596" y="260648"/>
            <a:ext cx="76367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 cosa abbiamo imparato </a:t>
            </a:r>
          </a:p>
          <a:p>
            <a:r>
              <a:rPr lang="it-IT" sz="28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it-IT" sz="28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nuovo dalle esperienze altrui?</a:t>
            </a:r>
            <a:endParaRPr lang="it-IT" sz="28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 rot="19985544">
            <a:off x="11444" y="2562879"/>
            <a:ext cx="4248472" cy="829628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6600"/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it-IT" altLang="it-IT" sz="2000" b="1" i="1" dirty="0" smtClean="0">
                <a:solidFill>
                  <a:srgbClr val="000000"/>
                </a:solidFill>
                <a:effectLst/>
                <a:latin typeface="Arial" charset="0"/>
              </a:rPr>
              <a:t>Teste numerate insieme</a:t>
            </a:r>
            <a:endParaRPr lang="it-IT" altLang="it-IT" sz="2000" b="1" i="1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79512" y="5856884"/>
            <a:ext cx="29209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rgbClr val="FFFF00"/>
                </a:solidFill>
              </a:rPr>
              <a:t>RIFLESSIONE</a:t>
            </a:r>
            <a:endParaRPr lang="it-IT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28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olo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423275" cy="1044575"/>
          </a:xfrm>
        </p:spPr>
        <p:txBody>
          <a:bodyPr/>
          <a:lstStyle/>
          <a:p>
            <a:pPr algn="l" eaLnBrk="1" hangingPunct="1"/>
            <a:r>
              <a:rPr lang="it-IT" altLang="it-IT" sz="3200" b="1" dirty="0" smtClean="0">
                <a:solidFill>
                  <a:srgbClr val="99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COME E’ ANDATA VENERDI’?</a:t>
            </a:r>
            <a:br>
              <a:rPr lang="it-IT" altLang="it-IT" sz="3200" b="1" dirty="0" smtClean="0">
                <a:solidFill>
                  <a:srgbClr val="99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3200" b="1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9459" name="Segnaposto contenuto 2"/>
          <p:cNvSpPr>
            <a:spLocks noGrp="1"/>
          </p:cNvSpPr>
          <p:nvPr>
            <p:ph idx="1"/>
          </p:nvPr>
        </p:nvSpPr>
        <p:spPr>
          <a:xfrm>
            <a:off x="467544" y="1593597"/>
            <a:ext cx="8064500" cy="4391025"/>
          </a:xfrm>
          <a:blipFill>
            <a:blip r:embed="rId2"/>
            <a:tile tx="0" ty="0" sx="100000" sy="100000" flip="none" algn="tl"/>
          </a:blipFill>
          <a:ln w="28575">
            <a:solidFill>
              <a:schemeClr val="accent6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sz="2800" b="1" i="1" dirty="0" smtClean="0">
                <a:solidFill>
                  <a:srgbClr val="003300"/>
                </a:solidFill>
              </a:rPr>
              <a:t>Come siete stati divisi in gruppi? Perché?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it-IT" altLang="it-IT" sz="800" b="1" dirty="0" smtClean="0">
              <a:solidFill>
                <a:srgbClr val="0033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b="1" dirty="0" smtClean="0">
                <a:solidFill>
                  <a:srgbClr val="003300"/>
                </a:solidFill>
              </a:rPr>
              <a:t> </a:t>
            </a:r>
            <a:r>
              <a:rPr lang="it-IT" altLang="it-IT" sz="2800" b="1" i="1" dirty="0" smtClean="0">
                <a:solidFill>
                  <a:srgbClr val="003300"/>
                </a:solidFill>
              </a:rPr>
              <a:t>Pensate che la strutturazione delle attività vi abbia  aiutato ad apprendere? Perché?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it-IT" altLang="it-IT" sz="1400" b="1" i="1" dirty="0" smtClean="0">
              <a:solidFill>
                <a:srgbClr val="0033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sz="2800" b="1" i="1" dirty="0" smtClean="0">
                <a:solidFill>
                  <a:srgbClr val="003300"/>
                </a:solidFill>
              </a:rPr>
              <a:t>Quale </a:t>
            </a:r>
            <a:r>
              <a:rPr lang="it-IT" altLang="it-IT" sz="2800" b="1" i="1" dirty="0">
                <a:solidFill>
                  <a:srgbClr val="003300"/>
                </a:solidFill>
              </a:rPr>
              <a:t>vi sembra la cosa più importante che avete imparato </a:t>
            </a:r>
            <a:r>
              <a:rPr lang="it-IT" altLang="it-IT" sz="2800" b="1" i="1" dirty="0" smtClean="0">
                <a:solidFill>
                  <a:srgbClr val="003300"/>
                </a:solidFill>
              </a:rPr>
              <a:t>nell’incontro? </a:t>
            </a:r>
            <a:r>
              <a:rPr lang="it-IT" altLang="it-IT" sz="2800" b="1" i="1" dirty="0">
                <a:solidFill>
                  <a:srgbClr val="003300"/>
                </a:solidFill>
              </a:rPr>
              <a:t>Perché è importante?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it-IT" altLang="it-IT" sz="1400" b="1" dirty="0" smtClean="0">
              <a:solidFill>
                <a:srgbClr val="0033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sz="2800" b="1" i="1" dirty="0" smtClean="0">
                <a:solidFill>
                  <a:srgbClr val="003300"/>
                </a:solidFill>
              </a:rPr>
              <a:t>Come avete svolto le attività? In che cosa potreste migliorare per rendere più produttivo il lavoro?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altLang="it-IT" sz="2800" b="1" dirty="0" smtClean="0">
              <a:solidFill>
                <a:srgbClr val="0033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altLang="it-IT" b="1" dirty="0" smtClean="0">
              <a:solidFill>
                <a:srgbClr val="003300"/>
              </a:solidFill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it-IT" altLang="it-IT" b="1" dirty="0" smtClean="0">
              <a:solidFill>
                <a:srgbClr val="0033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altLang="it-IT" b="1" dirty="0" smtClean="0">
              <a:solidFill>
                <a:srgbClr val="0033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altLang="it-IT" b="1" dirty="0" smtClean="0">
              <a:solidFill>
                <a:srgbClr val="003300"/>
              </a:solidFill>
            </a:endParaRPr>
          </a:p>
        </p:txBody>
      </p:sp>
      <p:sp>
        <p:nvSpPr>
          <p:cNvPr id="4" name="AutoShape 6"/>
          <p:cNvSpPr txBox="1">
            <a:spLocks noChangeArrowheads="1"/>
          </p:cNvSpPr>
          <p:nvPr/>
        </p:nvSpPr>
        <p:spPr bwMode="auto">
          <a:xfrm rot="774219">
            <a:off x="6532635" y="1016776"/>
            <a:ext cx="3003550" cy="893762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31750" cap="flat" cmpd="sng" algn="ctr">
            <a:solidFill>
              <a:schemeClr val="accent6">
                <a:lumMod val="75000"/>
              </a:schemeClr>
            </a:solidFill>
            <a:prstDash val="solid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ts val="250"/>
              </a:spcBef>
              <a:buClr>
                <a:srgbClr val="4F81BD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200" b="1" i="1" dirty="0" smtClean="0">
                <a:solidFill>
                  <a:srgbClr val="000000"/>
                </a:solidFill>
                <a:latin typeface="Calibri"/>
              </a:rPr>
              <a:t>Penne al centro</a:t>
            </a:r>
            <a:endParaRPr lang="it-IT" altLang="it-IT" sz="2200" b="1" i="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90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51512" y="0"/>
            <a:ext cx="4392488" cy="1044575"/>
          </a:xfrm>
        </p:spPr>
        <p:txBody>
          <a:bodyPr/>
          <a:lstStyle/>
          <a:p>
            <a:r>
              <a:rPr lang="it-IT" sz="32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OVVERO </a:t>
            </a:r>
            <a:r>
              <a:rPr lang="it-IT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</a:t>
            </a:r>
            <a:endParaRPr lang="it-IT" dirty="0">
              <a:solidFill>
                <a:srgbClr val="99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58729"/>
            <a:ext cx="4601620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076056" y="1124744"/>
            <a:ext cx="3960440" cy="4896544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2575" indent="-282575" algn="l" rtl="0" eaLnBrk="0" fontAlgn="base" hangingPunct="0">
              <a:spcBef>
                <a:spcPts val="2000"/>
              </a:spcBef>
              <a:spcAft>
                <a:spcPct val="0"/>
              </a:spcAft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77850" indent="-2952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60425" indent="-2825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43000" indent="-2825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25575" indent="-2825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4763">
              <a:spcBef>
                <a:spcPts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 </a:t>
            </a:r>
            <a:r>
              <a:rPr lang="it-IT" altLang="it-IT" sz="2800" b="1" dirty="0" smtClean="0">
                <a:solidFill>
                  <a:srgbClr val="FFC000"/>
                </a:solidFill>
                <a:latin typeface="Calibri" panose="020F0502020204030204" pitchFamily="34" charset="0"/>
              </a:rPr>
              <a:t>Lo studente “silenzioso”                             è uno studente </a:t>
            </a:r>
          </a:p>
          <a:p>
            <a:pPr marL="361950" indent="-4763">
              <a:spcBef>
                <a:spcPts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FFC000"/>
                </a:solidFill>
                <a:latin typeface="Calibri" panose="020F0502020204030204" pitchFamily="34" charset="0"/>
              </a:rPr>
              <a:t>sotto-stimolato,</a:t>
            </a:r>
          </a:p>
          <a:p>
            <a:pPr marL="361950" indent="-4763">
              <a:spcBef>
                <a:spcPts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FFC000"/>
                </a:solidFill>
                <a:latin typeface="Calibri" panose="020F0502020204030204" pitchFamily="34" charset="0"/>
              </a:rPr>
              <a:t>in quanto </a:t>
            </a:r>
          </a:p>
          <a:p>
            <a:pPr marL="361950" indent="-4763">
              <a:spcBef>
                <a:spcPts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FFC000"/>
                </a:solidFill>
                <a:latin typeface="Calibri" panose="020F0502020204030204" pitchFamily="34" charset="0"/>
              </a:rPr>
              <a:t>non impegnato </a:t>
            </a:r>
          </a:p>
          <a:p>
            <a:pPr marL="361950" indent="-4763">
              <a:spcBef>
                <a:spcPts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FFC000"/>
                </a:solidFill>
                <a:latin typeface="Calibri" panose="020F0502020204030204" pitchFamily="34" charset="0"/>
              </a:rPr>
              <a:t>in tutti i processi cognitivi</a:t>
            </a:r>
          </a:p>
          <a:p>
            <a:pPr marL="361950" indent="-4763">
              <a:spcBef>
                <a:spcPts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FFC000"/>
                </a:solidFill>
                <a:latin typeface="Calibri" panose="020F0502020204030204" pitchFamily="34" charset="0"/>
              </a:rPr>
              <a:t>necessari  per </a:t>
            </a:r>
          </a:p>
          <a:p>
            <a:pPr marL="361950" indent="-4763">
              <a:spcBef>
                <a:spcPts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FFC000"/>
                </a:solidFill>
                <a:latin typeface="Calibri" panose="020F0502020204030204" pitchFamily="34" charset="0"/>
              </a:rPr>
              <a:t>l’apprendimento </a:t>
            </a:r>
          </a:p>
          <a:p>
            <a:pPr marL="361950" indent="-4763">
              <a:spcBef>
                <a:spcPts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FFC000"/>
                </a:solidFill>
                <a:latin typeface="Calibri" panose="020F0502020204030204" pitchFamily="34" charset="0"/>
              </a:rPr>
              <a:t>di qualità superiore</a:t>
            </a:r>
            <a:r>
              <a:rPr lang="it-IT" altLang="it-IT" sz="28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.</a:t>
            </a:r>
            <a:endParaRPr lang="it-IT" altLang="it-IT" sz="2800" b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71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71600" y="548680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STRUTTURE PER …</a:t>
            </a:r>
            <a:endParaRPr lang="it-IT" sz="3200" b="1" dirty="0">
              <a:solidFill>
                <a:srgbClr val="99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767071" y="1327852"/>
            <a:ext cx="3810000" cy="488783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2800" b="1" i="1" dirty="0" smtClean="0"/>
              <a:t>Costruire un buon clima di classe</a:t>
            </a:r>
          </a:p>
          <a:p>
            <a:pPr>
              <a:buFont typeface="Wingdings 2" pitchFamily="18" charset="2"/>
              <a:buNone/>
            </a:pPr>
            <a:endParaRPr lang="it-IT" altLang="it-IT" sz="2800" b="1" i="1" dirty="0" smtClean="0"/>
          </a:p>
          <a:p>
            <a:pPr>
              <a:buFont typeface="Wingdings 2" pitchFamily="18" charset="2"/>
              <a:buNone/>
            </a:pPr>
            <a:endParaRPr lang="it-IT" altLang="it-IT" sz="800" b="1" i="1" dirty="0" smtClean="0"/>
          </a:p>
          <a:p>
            <a:r>
              <a:rPr lang="it-IT" altLang="it-IT" sz="2800" b="1" i="1" dirty="0" smtClean="0">
                <a:solidFill>
                  <a:srgbClr val="990000"/>
                </a:solidFill>
              </a:rPr>
              <a:t>Sviluppare apprendimento</a:t>
            </a:r>
          </a:p>
          <a:p>
            <a:pPr marL="0" indent="0">
              <a:buNone/>
            </a:pPr>
            <a:endParaRPr lang="it-IT" altLang="it-IT" sz="2800" b="1" i="1" dirty="0" smtClean="0">
              <a:solidFill>
                <a:srgbClr val="990000"/>
              </a:solidFill>
            </a:endParaRPr>
          </a:p>
          <a:p>
            <a:r>
              <a:rPr lang="it-IT" altLang="it-IT" sz="2800" b="1" i="1" dirty="0" smtClean="0"/>
              <a:t>Sviluppare competenze comunicative</a:t>
            </a:r>
          </a:p>
          <a:p>
            <a:endParaRPr lang="it-IT" altLang="it-IT" sz="2800" b="1" i="1" dirty="0" smtClean="0"/>
          </a:p>
          <a:p>
            <a:pPr>
              <a:buFont typeface="Wingdings 2" pitchFamily="18" charset="2"/>
              <a:buNone/>
            </a:pPr>
            <a:endParaRPr lang="it-IT" altLang="it-IT" sz="2000" dirty="0" smtClean="0"/>
          </a:p>
          <a:p>
            <a:pPr>
              <a:buFont typeface="Wingdings 2" pitchFamily="18" charset="2"/>
              <a:buNone/>
            </a:pPr>
            <a:endParaRPr lang="it-IT" altLang="it-IT" sz="2400" dirty="0" smtClean="0"/>
          </a:p>
        </p:txBody>
      </p:sp>
      <p:sp>
        <p:nvSpPr>
          <p:cNvPr id="4" name="Rectangle 4"/>
          <p:cNvSpPr txBox="1">
            <a:spLocks/>
          </p:cNvSpPr>
          <p:nvPr/>
        </p:nvSpPr>
        <p:spPr>
          <a:xfrm>
            <a:off x="4878399" y="1327851"/>
            <a:ext cx="4011612" cy="488783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2200" b="1" dirty="0" smtClean="0"/>
              <a:t>Costruzione del clima di classe</a:t>
            </a:r>
          </a:p>
          <a:p>
            <a:r>
              <a:rPr lang="it-IT" altLang="it-IT" sz="2200" b="1" dirty="0" smtClean="0"/>
              <a:t>Costruzione del clima di gruppo</a:t>
            </a:r>
          </a:p>
          <a:p>
            <a:pPr>
              <a:buFont typeface="Wingdings 2" pitchFamily="18" charset="2"/>
              <a:buNone/>
            </a:pPr>
            <a:endParaRPr lang="it-IT" altLang="it-IT" sz="2200" b="1" dirty="0" smtClean="0"/>
          </a:p>
          <a:p>
            <a:r>
              <a:rPr lang="it-IT" altLang="it-IT" sz="2200" b="1" dirty="0" smtClean="0">
                <a:solidFill>
                  <a:srgbClr val="990000"/>
                </a:solidFill>
              </a:rPr>
              <a:t>Padronanza delle conoscenze</a:t>
            </a:r>
          </a:p>
          <a:p>
            <a:r>
              <a:rPr lang="it-IT" altLang="it-IT" sz="2200" b="1" dirty="0" smtClean="0">
                <a:solidFill>
                  <a:srgbClr val="990000"/>
                </a:solidFill>
              </a:rPr>
              <a:t>Competenze cognitive</a:t>
            </a:r>
          </a:p>
          <a:p>
            <a:r>
              <a:rPr lang="it-IT" altLang="it-IT" sz="2200" b="1" dirty="0" smtClean="0">
                <a:solidFill>
                  <a:srgbClr val="990000"/>
                </a:solidFill>
              </a:rPr>
              <a:t>Condivisione di informazioni</a:t>
            </a:r>
          </a:p>
          <a:p>
            <a:pPr>
              <a:buFont typeface="Wingdings 2" pitchFamily="18" charset="2"/>
              <a:buNone/>
            </a:pPr>
            <a:endParaRPr lang="it-IT" altLang="it-IT" sz="2200" b="1" dirty="0" smtClean="0">
              <a:solidFill>
                <a:srgbClr val="990000"/>
              </a:solidFill>
            </a:endParaRPr>
          </a:p>
          <a:p>
            <a:r>
              <a:rPr lang="it-IT" altLang="it-IT" sz="2200" b="1" dirty="0" smtClean="0"/>
              <a:t>Regolare la comunicazione</a:t>
            </a:r>
          </a:p>
          <a:p>
            <a:r>
              <a:rPr lang="it-IT" altLang="it-IT" sz="2200" b="1" dirty="0" smtClean="0"/>
              <a:t>Costruire la comunicazione</a:t>
            </a:r>
          </a:p>
          <a:p>
            <a:pPr>
              <a:buFont typeface="Wingdings 2" pitchFamily="18" charset="2"/>
              <a:buNone/>
            </a:pPr>
            <a:endParaRPr lang="it-IT" altLang="it-IT" sz="2400" b="1" dirty="0" smtClean="0"/>
          </a:p>
          <a:p>
            <a:pPr>
              <a:buFont typeface="Wingdings 2" pitchFamily="18" charset="2"/>
              <a:buNone/>
            </a:pPr>
            <a:endParaRPr lang="it-IT" altLang="it-IT" sz="2400" b="1" dirty="0" smtClean="0"/>
          </a:p>
          <a:p>
            <a:pPr>
              <a:buFont typeface="Wingdings 2" pitchFamily="18" charset="2"/>
              <a:buNone/>
            </a:pPr>
            <a:endParaRPr lang="it-IT" altLang="it-IT" sz="2800" dirty="0" smtClean="0"/>
          </a:p>
        </p:txBody>
      </p:sp>
      <p:cxnSp>
        <p:nvCxnSpPr>
          <p:cNvPr id="6" name="Connettore 2 5"/>
          <p:cNvCxnSpPr>
            <a:endCxn id="4" idx="1"/>
          </p:cNvCxnSpPr>
          <p:nvPr/>
        </p:nvCxnSpPr>
        <p:spPr>
          <a:xfrm>
            <a:off x="4067944" y="3771767"/>
            <a:ext cx="810455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741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  <p:bldP spid="4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olo 1"/>
          <p:cNvSpPr>
            <a:spLocks noGrp="1"/>
          </p:cNvSpPr>
          <p:nvPr>
            <p:ph type="title"/>
          </p:nvPr>
        </p:nvSpPr>
        <p:spPr>
          <a:xfrm>
            <a:off x="1277432" y="260648"/>
            <a:ext cx="7583488" cy="7842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altLang="it-IT" sz="2800" b="1" dirty="0" smtClean="0">
                <a:solidFill>
                  <a:srgbClr val="FFFF00"/>
                </a:solidFill>
              </a:rPr>
              <a:t/>
            </a:r>
            <a:br>
              <a:rPr lang="it-IT" altLang="it-IT" sz="2800" b="1" dirty="0" smtClean="0">
                <a:solidFill>
                  <a:srgbClr val="FFFF00"/>
                </a:solidFill>
              </a:rPr>
            </a:br>
            <a:r>
              <a:rPr lang="it-IT" altLang="it-IT" sz="2800" b="1" dirty="0" smtClean="0">
                <a:solidFill>
                  <a:srgbClr val="FFFF00"/>
                </a:solidFill>
              </a:rPr>
              <a:t/>
            </a:r>
            <a:br>
              <a:rPr lang="it-IT" altLang="it-IT" sz="2800" b="1" dirty="0" smtClean="0">
                <a:solidFill>
                  <a:srgbClr val="FFFF00"/>
                </a:solidFill>
              </a:rPr>
            </a:br>
            <a:r>
              <a:rPr lang="it-IT" altLang="it-IT" sz="36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CERCA LA STRUTTURA</a:t>
            </a:r>
            <a:br>
              <a:rPr lang="it-IT" altLang="it-IT" sz="36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altLang="it-IT" sz="36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it-IT" altLang="it-IT" sz="36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it-IT" altLang="it-IT" sz="3600" b="1" dirty="0" smtClean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tangle 3" descr="Carta di giornale"/>
          <p:cNvSpPr txBox="1">
            <a:spLocks/>
          </p:cNvSpPr>
          <p:nvPr/>
        </p:nvSpPr>
        <p:spPr bwMode="auto">
          <a:xfrm>
            <a:off x="3923928" y="1340767"/>
            <a:ext cx="4968552" cy="252028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marL="282575" indent="-282575" algn="l" rtl="0" eaLnBrk="0" fontAlgn="base" hangingPunct="0">
              <a:spcBef>
                <a:spcPts val="2000"/>
              </a:spcBef>
              <a:spcAft>
                <a:spcPct val="0"/>
              </a:spcAft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77850" indent="-2952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60425" indent="-2825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43000" indent="-2825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25575" indent="-2825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it-IT" altLang="it-IT" sz="2400" b="1" i="1" dirty="0" smtClean="0">
                <a:solidFill>
                  <a:srgbClr val="000000"/>
                </a:solidFill>
                <a:ea typeface="ＭＳ Ｐゴシック" pitchFamily="34" charset="-128"/>
              </a:rPr>
              <a:t>Riflette sulle situazioni proposte dalla scheda.</a:t>
            </a:r>
          </a:p>
          <a:p>
            <a:pPr marL="0" indent="0">
              <a:buNone/>
              <a:defRPr/>
            </a:pPr>
            <a:r>
              <a:rPr lang="it-IT" altLang="it-IT" sz="2400" b="1" i="1" dirty="0" smtClean="0">
                <a:solidFill>
                  <a:srgbClr val="000000"/>
                </a:solidFill>
                <a:ea typeface="ＭＳ Ｐゴシック" pitchFamily="34" charset="-128"/>
              </a:rPr>
              <a:t>Decidete quale o quali strutture potrebbero essere funzionali allo scopo che vi prefiggete.</a:t>
            </a:r>
            <a:endParaRPr lang="it-IT" altLang="it-IT" sz="2400" b="1" i="1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3347864" y="4447009"/>
            <a:ext cx="5688632" cy="1467803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6600"/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it-IT" altLang="it-IT" sz="2000" b="1" i="1" dirty="0" smtClean="0">
                <a:solidFill>
                  <a:srgbClr val="000000"/>
                </a:solidFill>
                <a:effectLst/>
                <a:latin typeface="Arial" charset="0"/>
              </a:rPr>
              <a:t>Scegliete voi la struttura che volete utilizzare per lavorare nel </a:t>
            </a:r>
            <a:r>
              <a:rPr lang="it-IT" altLang="it-IT" sz="2000" b="1" i="1" smtClean="0">
                <a:solidFill>
                  <a:srgbClr val="000000"/>
                </a:solidFill>
                <a:effectLst/>
                <a:latin typeface="Arial" charset="0"/>
              </a:rPr>
              <a:t>vostro gruppo!</a:t>
            </a:r>
            <a:endParaRPr lang="it-IT" altLang="it-IT" sz="2000" b="1" i="1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6" name="Immagine 5" descr="C:\Users\Anna\Documents\Memo pubblicazione\materiale lavorati -\II PARTE\MATE\omino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404664"/>
            <a:ext cx="2915920" cy="63233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440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olo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4464050" cy="792162"/>
          </a:xfrm>
        </p:spPr>
        <p:txBody>
          <a:bodyPr/>
          <a:lstStyle/>
          <a:p>
            <a:pPr algn="l"/>
            <a:r>
              <a:rPr lang="it-IT" altLang="it-IT" b="1" dirty="0" smtClean="0">
                <a:solidFill>
                  <a:srgbClr val="990000"/>
                </a:solidFill>
              </a:rPr>
              <a:t>APPLICAZIONE</a:t>
            </a:r>
          </a:p>
        </p:txBody>
      </p:sp>
      <p:sp>
        <p:nvSpPr>
          <p:cNvPr id="21507" name="Segnaposto contenuto 2"/>
          <p:cNvSpPr>
            <a:spLocks noGrp="1"/>
          </p:cNvSpPr>
          <p:nvPr>
            <p:ph idx="1"/>
          </p:nvPr>
        </p:nvSpPr>
        <p:spPr>
          <a:xfrm>
            <a:off x="136525" y="1341438"/>
            <a:ext cx="4219575" cy="4535487"/>
          </a:xfrm>
        </p:spPr>
        <p:txBody>
          <a:bodyPr/>
          <a:lstStyle/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it-IT" altLang="it-IT" sz="2800" b="1" smtClean="0">
                <a:solidFill>
                  <a:srgbClr val="990000"/>
                </a:solidFill>
              </a:rPr>
              <a:t>Pensate a come inserire 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it-IT" altLang="it-IT" sz="2800" b="1" smtClean="0">
                <a:solidFill>
                  <a:srgbClr val="990000"/>
                </a:solidFill>
              </a:rPr>
              <a:t>in una vostra prossima lezione 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it-IT" altLang="it-IT" sz="2800" b="1" smtClean="0">
                <a:solidFill>
                  <a:srgbClr val="990000"/>
                </a:solidFill>
              </a:rPr>
              <a:t>una delle strutture sperimentate.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it-IT" altLang="it-IT" sz="2800" b="1" smtClean="0">
              <a:solidFill>
                <a:srgbClr val="990000"/>
              </a:solidFill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it-IT" altLang="it-IT" sz="2800" b="1" smtClean="0">
                <a:solidFill>
                  <a:srgbClr val="990000"/>
                </a:solidFill>
              </a:rPr>
              <a:t>Specificate concretamente la vostra consegna/richiesta.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it-IT" altLang="it-IT" sz="2800" b="1" smtClean="0">
              <a:solidFill>
                <a:srgbClr val="990000"/>
              </a:solidFill>
            </a:endParaRPr>
          </a:p>
        </p:txBody>
      </p:sp>
      <p:pic>
        <p:nvPicPr>
          <p:cNvPr id="21508" name="Immagin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0"/>
            <a:ext cx="4533900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llout con freccia in giù 4"/>
          <p:cNvSpPr/>
          <p:nvPr/>
        </p:nvSpPr>
        <p:spPr>
          <a:xfrm>
            <a:off x="4643438" y="3716338"/>
            <a:ext cx="3313112" cy="914400"/>
          </a:xfrm>
          <a:prstGeom prst="downArrowCallou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b="1" dirty="0">
                <a:solidFill>
                  <a:srgbClr val="000099"/>
                </a:solidFill>
              </a:rPr>
              <a:t>INDIVIDUALE</a:t>
            </a:r>
          </a:p>
        </p:txBody>
      </p:sp>
      <p:sp>
        <p:nvSpPr>
          <p:cNvPr id="6" name="Rettangolo 5"/>
          <p:cNvSpPr/>
          <p:nvPr/>
        </p:nvSpPr>
        <p:spPr>
          <a:xfrm>
            <a:off x="4643438" y="4868863"/>
            <a:ext cx="3313112" cy="6477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>
                <a:solidFill>
                  <a:srgbClr val="000099"/>
                </a:solidFill>
              </a:rPr>
              <a:t>CONDIVISIONE IN GRUPPO</a:t>
            </a:r>
          </a:p>
        </p:txBody>
      </p:sp>
    </p:spTree>
    <p:extLst>
      <p:ext uri="{BB962C8B-B14F-4D97-AF65-F5344CB8AC3E}">
        <p14:creationId xmlns:p14="http://schemas.microsoft.com/office/powerpoint/2010/main" val="217838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48872" cy="936105"/>
          </a:xfrm>
        </p:spPr>
        <p:txBody>
          <a:bodyPr>
            <a:noAutofit/>
          </a:bodyPr>
          <a:lstStyle/>
          <a:p>
            <a:r>
              <a:rPr lang="it-IT" sz="32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 </a:t>
            </a:r>
            <a:r>
              <a:rPr lang="it-IT" sz="3200" b="1" dirty="0" err="1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roundtable</a:t>
            </a:r>
            <a:r>
              <a:rPr lang="it-IT" sz="32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per chiudere l’incontro</a:t>
            </a:r>
            <a:endParaRPr lang="it-IT" sz="3200" b="1" dirty="0">
              <a:solidFill>
                <a:srgbClr val="99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63888" y="2132857"/>
            <a:ext cx="5472608" cy="3456384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it-IT" sz="2400" b="1" dirty="0">
                <a:solidFill>
                  <a:srgbClr val="006600"/>
                </a:solidFill>
                <a:latin typeface="Calibri" panose="020F0502020204030204" pitchFamily="34" charset="0"/>
              </a:rPr>
              <a:t>Un’idea forte </a:t>
            </a:r>
            <a:r>
              <a:rPr lang="it-IT" sz="2400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che mi porto </a:t>
            </a:r>
            <a:r>
              <a:rPr lang="it-IT" sz="2400" b="1" dirty="0">
                <a:solidFill>
                  <a:srgbClr val="006600"/>
                </a:solidFill>
                <a:latin typeface="Calibri" panose="020F0502020204030204" pitchFamily="34" charset="0"/>
              </a:rPr>
              <a:t>a casa </a:t>
            </a:r>
            <a:r>
              <a:rPr lang="it-IT" sz="2400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è ..</a:t>
            </a:r>
          </a:p>
          <a:p>
            <a:r>
              <a:rPr lang="it-IT" sz="2400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Una domanda che vorrei porre è …</a:t>
            </a:r>
          </a:p>
          <a:p>
            <a:r>
              <a:rPr lang="it-IT" sz="2400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 Il principale motivo per cui potrei decidere di utilizzare la cooperazione in classe è … </a:t>
            </a:r>
          </a:p>
          <a:p>
            <a:r>
              <a:rPr lang="it-IT" sz="2400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Ripensando a come abbiamo lavorato nel gruppo mi viene da dire …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82" y="2060848"/>
            <a:ext cx="3153791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3923928" y="4509120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it-IT" sz="3200" b="1" dirty="0">
              <a:solidFill>
                <a:schemeClr val="bg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971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ctrTitle"/>
          </p:nvPr>
        </p:nvSpPr>
        <p:spPr>
          <a:xfrm>
            <a:off x="779463" y="381000"/>
            <a:ext cx="7583487" cy="600075"/>
          </a:xfrm>
        </p:spPr>
        <p:txBody>
          <a:bodyPr/>
          <a:lstStyle/>
          <a:p>
            <a:pPr eaLnBrk="1" hangingPunct="1"/>
            <a:r>
              <a:rPr lang="it-IT" altLang="it-IT" sz="3200" b="1" dirty="0" smtClean="0">
                <a:solidFill>
                  <a:srgbClr val="FFFF00"/>
                </a:solidFill>
                <a:latin typeface="Verdana" pitchFamily="34" charset="0"/>
                <a:ea typeface="ＭＳ Ｐゴシック" pitchFamily="34" charset="-128"/>
              </a:rPr>
              <a:t>AMPLIAMO IL BAGAGLIO 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5713022" y="2060100"/>
            <a:ext cx="2070100" cy="461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/>
              <a:t>Carte Flash</a:t>
            </a:r>
          </a:p>
        </p:txBody>
      </p:sp>
      <p:pic>
        <p:nvPicPr>
          <p:cNvPr id="14342" name="Picture 14" descr="D:\Documenti\I.C. Castelnuovo_MO\Castelnuovo 28 nov\MC900298457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00808"/>
            <a:ext cx="3456384" cy="3721096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78381" y="1932955"/>
            <a:ext cx="2179637" cy="8318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Roundrobin</a:t>
            </a:r>
            <a:endParaRPr lang="it-IT" altLang="it-IT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Giro di tavolo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3668302" y="5684270"/>
            <a:ext cx="2178050" cy="461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Co-op </a:t>
            </a:r>
            <a:r>
              <a:rPr lang="it-IT" altLang="it-IT" sz="24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Co-op</a:t>
            </a:r>
            <a:endParaRPr lang="it-IT" altLang="it-IT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216285" y="3029362"/>
            <a:ext cx="2179638" cy="8318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>
                <a:solidFill>
                  <a:schemeClr val="tx1"/>
                </a:solidFill>
                <a:latin typeface="Calibri" panose="020F0502020204030204" pitchFamily="34" charset="0"/>
              </a:rPr>
              <a:t>Studio in coppia</a:t>
            </a:r>
            <a:endParaRPr lang="it-IT" altLang="it-IT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387532" y="1038225"/>
            <a:ext cx="2179638" cy="8318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>
                <a:solidFill>
                  <a:schemeClr val="tx1"/>
                </a:solidFill>
                <a:latin typeface="Calibri" panose="020F0502020204030204" pitchFamily="34" charset="0"/>
              </a:rPr>
              <a:t>Teste numerate insieme</a:t>
            </a:r>
            <a:endParaRPr lang="it-IT" altLang="it-IT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6239459" y="2753858"/>
            <a:ext cx="2471738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/>
              <a:t>Giro in galleria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3777839" y="6258375"/>
            <a:ext cx="1958975" cy="461963"/>
          </a:xfrm>
          <a:prstGeom prst="rect">
            <a:avLst/>
          </a:prstGeom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err="1" smtClean="0"/>
              <a:t>Roundtable</a:t>
            </a:r>
            <a:endParaRPr lang="it-IT" altLang="it-IT" sz="2400" b="1" dirty="0" smtClean="0"/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416731" y="4233575"/>
            <a:ext cx="2160587" cy="4619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66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/>
              <a:t>Penne al centro</a:t>
            </a:r>
          </a:p>
        </p:txBody>
      </p:sp>
      <p:cxnSp>
        <p:nvCxnSpPr>
          <p:cNvPr id="4" name="Connettore 2 3"/>
          <p:cNvCxnSpPr/>
          <p:nvPr/>
        </p:nvCxnSpPr>
        <p:spPr>
          <a:xfrm flipH="1">
            <a:off x="5097463" y="1870075"/>
            <a:ext cx="411162" cy="384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Text Box 10"/>
          <p:cNvSpPr txBox="1">
            <a:spLocks noChangeArrowheads="1"/>
          </p:cNvSpPr>
          <p:nvPr/>
        </p:nvSpPr>
        <p:spPr bwMode="auto">
          <a:xfrm>
            <a:off x="5764213" y="1069975"/>
            <a:ext cx="3308350" cy="830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/>
              <a:t>Pensa, discuti in coppia,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/>
              <a:t>condividi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5713022" y="3445713"/>
            <a:ext cx="3128267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Controllo reciproco in coppia</a:t>
            </a: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6328569" y="5456834"/>
            <a:ext cx="2179638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it-I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Puzzle ad una dimensione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395536" y="5658360"/>
            <a:ext cx="2919479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it-I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Spedisci le tue domande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429207" y="4863793"/>
            <a:ext cx="2160587" cy="4619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66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err="1"/>
              <a:t>J</a:t>
            </a:r>
            <a:r>
              <a:rPr lang="it-IT" altLang="it-IT" sz="2400" b="1" dirty="0" err="1" smtClean="0"/>
              <a:t>igsaw</a:t>
            </a:r>
            <a:endParaRPr lang="it-IT" altLang="it-IT" sz="2400" b="1" dirty="0" smtClean="0"/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5911194" y="4494757"/>
            <a:ext cx="3128267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Scopri l’errore</a:t>
            </a:r>
          </a:p>
        </p:txBody>
      </p:sp>
    </p:spTree>
    <p:extLst>
      <p:ext uri="{BB962C8B-B14F-4D97-AF65-F5344CB8AC3E}">
        <p14:creationId xmlns:p14="http://schemas.microsoft.com/office/powerpoint/2010/main" val="108227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85750"/>
            <a:ext cx="7593012" cy="911225"/>
          </a:xfrm>
        </p:spPr>
        <p:txBody>
          <a:bodyPr/>
          <a:lstStyle/>
          <a:p>
            <a:pPr algn="l"/>
            <a:r>
              <a:rPr lang="it-IT" altLang="it-IT" sz="3200" b="1" smtClean="0">
                <a:solidFill>
                  <a:srgbClr val="800000"/>
                </a:solidFill>
                <a:latin typeface="Verdana" pitchFamily="34" charset="0"/>
              </a:rPr>
              <a:t>STUDIAMO INSIEME</a:t>
            </a:r>
          </a:p>
        </p:txBody>
      </p:sp>
      <p:sp>
        <p:nvSpPr>
          <p:cNvPr id="223236" name="Rectangle 4"/>
          <p:cNvSpPr>
            <a:spLocks noChangeArrowheads="1"/>
          </p:cNvSpPr>
          <p:nvPr/>
        </p:nvSpPr>
        <p:spPr bwMode="auto">
          <a:xfrm>
            <a:off x="660400" y="4936996"/>
            <a:ext cx="3600450" cy="10652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altLang="it-IT" sz="3200" b="1">
                <a:solidFill>
                  <a:srgbClr val="C00000"/>
                </a:solidFill>
                <a:latin typeface="Calibri" pitchFamily="34" charset="0"/>
              </a:rPr>
              <a:t>Gruppi di esperti</a:t>
            </a:r>
          </a:p>
        </p:txBody>
      </p:sp>
      <p:pic>
        <p:nvPicPr>
          <p:cNvPr id="223237" name="Picture 5" descr="B_OPL05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99075" y="857250"/>
            <a:ext cx="3844925" cy="2857500"/>
          </a:xfrm>
        </p:spPr>
      </p:pic>
      <p:sp>
        <p:nvSpPr>
          <p:cNvPr id="7" name="AutoShape 6"/>
          <p:cNvSpPr txBox="1">
            <a:spLocks noChangeArrowheads="1"/>
          </p:cNvSpPr>
          <p:nvPr/>
        </p:nvSpPr>
        <p:spPr bwMode="auto">
          <a:xfrm rot="774219">
            <a:off x="6121400" y="4732338"/>
            <a:ext cx="2855913" cy="893762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31750" cap="flat" cmpd="sng" algn="ctr">
            <a:solidFill>
              <a:schemeClr val="accent6">
                <a:lumMod val="75000"/>
              </a:schemeClr>
            </a:solidFill>
            <a:prstDash val="solid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200" b="1" i="1" dirty="0" err="1" smtClean="0">
                <a:solidFill>
                  <a:srgbClr val="000000"/>
                </a:solidFill>
                <a:latin typeface="+mn-lt"/>
              </a:rPr>
              <a:t>Jigsaw</a:t>
            </a:r>
            <a:endParaRPr lang="it-IT" altLang="it-IT" sz="2200" b="1" i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22288" y="1205972"/>
            <a:ext cx="3600450" cy="10652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altLang="it-IT" sz="3200" b="1">
                <a:solidFill>
                  <a:srgbClr val="C00000"/>
                </a:solidFill>
                <a:latin typeface="Calibri" pitchFamily="34" charset="0"/>
              </a:rPr>
              <a:t>Gruppi base 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971600" y="2492896"/>
            <a:ext cx="4176712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800000"/>
                </a:solidFill>
                <a:latin typeface="+mn-lt"/>
                <a:cs typeface="+mn-cs"/>
              </a:rPr>
              <a:t>Dividetevi i fogli delle </a:t>
            </a:r>
            <a:r>
              <a:rPr lang="it-IT" sz="2400" b="1" dirty="0" smtClean="0">
                <a:solidFill>
                  <a:srgbClr val="800000"/>
                </a:solidFill>
                <a:latin typeface="+mn-lt"/>
                <a:cs typeface="+mn-cs"/>
              </a:rPr>
              <a:t>strutture:</a:t>
            </a:r>
          </a:p>
          <a:p>
            <a:pPr marL="342900" indent="-342900">
              <a:buFontTx/>
              <a:buChar char="-"/>
              <a:defRPr/>
            </a:pPr>
            <a:r>
              <a:rPr lang="it-IT" sz="2400" b="1" dirty="0" smtClean="0">
                <a:solidFill>
                  <a:srgbClr val="800000"/>
                </a:solidFill>
                <a:latin typeface="+mn-lt"/>
                <a:cs typeface="+mn-cs"/>
              </a:rPr>
              <a:t>Controllo reciproco</a:t>
            </a:r>
          </a:p>
          <a:p>
            <a:pPr marL="342900" indent="-342900">
              <a:buFontTx/>
              <a:buChar char="-"/>
              <a:defRPr/>
            </a:pPr>
            <a:r>
              <a:rPr lang="it-IT" sz="2400" b="1" dirty="0" smtClean="0">
                <a:solidFill>
                  <a:srgbClr val="800000"/>
                </a:solidFill>
                <a:latin typeface="+mn-lt"/>
                <a:cs typeface="+mn-cs"/>
              </a:rPr>
              <a:t>Spedisci le tue domande</a:t>
            </a:r>
          </a:p>
          <a:p>
            <a:pPr marL="342900" indent="-342900">
              <a:buFontTx/>
              <a:buChar char="-"/>
              <a:defRPr/>
            </a:pPr>
            <a:r>
              <a:rPr lang="it-IT" sz="2400" b="1" dirty="0" smtClean="0">
                <a:solidFill>
                  <a:srgbClr val="800000"/>
                </a:solidFill>
                <a:latin typeface="+mn-lt"/>
                <a:cs typeface="+mn-cs"/>
              </a:rPr>
              <a:t>Trova l’errore</a:t>
            </a:r>
          </a:p>
          <a:p>
            <a:pPr marL="342900" indent="-342900">
              <a:buFontTx/>
              <a:buChar char="-"/>
              <a:defRPr/>
            </a:pPr>
            <a:r>
              <a:rPr lang="it-IT" sz="2400" b="1" dirty="0" smtClean="0">
                <a:solidFill>
                  <a:srgbClr val="800000"/>
                </a:solidFill>
                <a:latin typeface="+mn-lt"/>
                <a:cs typeface="+mn-cs"/>
              </a:rPr>
              <a:t>Puzzle ad una dimensione</a:t>
            </a:r>
            <a:endParaRPr lang="it-IT" sz="2400" b="1" dirty="0">
              <a:solidFill>
                <a:srgbClr val="800000"/>
              </a:solidFill>
              <a:latin typeface="+mn-lt"/>
              <a:cs typeface="+mn-cs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60400" y="6022600"/>
            <a:ext cx="381793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800000"/>
                </a:solidFill>
                <a:latin typeface="+mn-lt"/>
                <a:cs typeface="+mn-cs"/>
              </a:rPr>
              <a:t>Formate i gruppi di esperti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6" grpId="0" animBg="1"/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 descr="Carta di giornale"/>
          <p:cNvSpPr txBox="1">
            <a:spLocks noChangeArrowheads="1"/>
          </p:cNvSpPr>
          <p:nvPr/>
        </p:nvSpPr>
        <p:spPr bwMode="auto">
          <a:xfrm>
            <a:off x="387067" y="548679"/>
            <a:ext cx="8137525" cy="5500688"/>
          </a:xfrm>
          <a:prstGeom prst="rect">
            <a:avLst/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it-IT" sz="2200" b="1" kern="0" dirty="0">
              <a:solidFill>
                <a:srgbClr val="000066"/>
              </a:solidFill>
            </a:endParaRP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t-IT" sz="2400" b="1" kern="0" dirty="0">
                <a:solidFill>
                  <a:srgbClr val="000066"/>
                </a:solidFill>
              </a:rPr>
              <a:t>Analizzate la struttura: individuate le fasi e i vari passaggi per attuarla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it-IT" sz="2000" b="1" kern="0" dirty="0">
              <a:solidFill>
                <a:srgbClr val="000066"/>
              </a:solidFill>
            </a:endParaRP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t-IT" sz="2400" b="1" kern="0" dirty="0">
                <a:solidFill>
                  <a:srgbClr val="000066"/>
                </a:solidFill>
              </a:rPr>
              <a:t>Ipotizzate ambiti di utilizzo nelle vostre classi: concretizzate con esempi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it-IT" sz="2400" b="1" kern="0" dirty="0">
              <a:solidFill>
                <a:srgbClr val="000066"/>
              </a:solidFill>
            </a:endParaRPr>
          </a:p>
          <a:p>
            <a:pPr marL="541338" indent="-541338" eaLnBrk="0" hangingPunct="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sz="2400" b="1" kern="0" dirty="0">
                <a:solidFill>
                  <a:srgbClr val="000066"/>
                </a:solidFill>
              </a:rPr>
              <a:t>Riflettete: quali i punti di forza della struttura?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it-IT" sz="2000" b="1" kern="0" dirty="0">
                <a:solidFill>
                  <a:srgbClr val="000066"/>
                </a:solidFill>
              </a:rPr>
              <a:t>          </a:t>
            </a:r>
            <a:r>
              <a:rPr lang="it-IT" sz="2000" b="1" i="1" kern="0" dirty="0">
                <a:solidFill>
                  <a:srgbClr val="000066"/>
                </a:solidFill>
              </a:rPr>
              <a:t>Mi sembra interessante perché…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it-IT" sz="2000" b="1" i="1" kern="0" dirty="0">
              <a:solidFill>
                <a:srgbClr val="000066"/>
              </a:solidFill>
            </a:endParaRP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t-IT" sz="2400" b="1" kern="0" dirty="0">
                <a:solidFill>
                  <a:srgbClr val="000066"/>
                </a:solidFill>
              </a:rPr>
              <a:t>Quali attenzioni aggiuntive?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it-IT" sz="2000" b="1" kern="0" dirty="0">
                <a:solidFill>
                  <a:srgbClr val="000066"/>
                </a:solidFill>
              </a:rPr>
              <a:t>           </a:t>
            </a:r>
            <a:r>
              <a:rPr lang="it-IT" sz="2000" b="1" i="1" kern="0" dirty="0">
                <a:solidFill>
                  <a:srgbClr val="000066"/>
                </a:solidFill>
              </a:rPr>
              <a:t>Come formare coppie e/o gruppi?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it-IT" sz="2000" b="1" i="1" kern="0" dirty="0">
                <a:solidFill>
                  <a:srgbClr val="000066"/>
                </a:solidFill>
              </a:rPr>
              <a:t>           Come organizzare lo spazio aula?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it-IT" sz="2000" b="1" i="1" kern="0" dirty="0">
                <a:solidFill>
                  <a:srgbClr val="000066"/>
                </a:solidFill>
              </a:rPr>
              <a:t>           Come condurre l’attività?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it-IT" sz="2000" b="1" kern="0" dirty="0">
              <a:solidFill>
                <a:srgbClr val="000066"/>
              </a:solidFill>
            </a:endParaRP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it-IT" sz="2000" b="1" kern="0" dirty="0">
              <a:solidFill>
                <a:srgbClr val="000066"/>
              </a:solidFill>
            </a:endParaRPr>
          </a:p>
        </p:txBody>
      </p:sp>
      <p:sp>
        <p:nvSpPr>
          <p:cNvPr id="2" name="Rettangolo arrotondato 1"/>
          <p:cNvSpPr/>
          <p:nvPr/>
        </p:nvSpPr>
        <p:spPr>
          <a:xfrm rot="1234518">
            <a:off x="6101685" y="3720416"/>
            <a:ext cx="2931238" cy="293724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 smtClean="0"/>
              <a:t>Preparatevi </a:t>
            </a:r>
            <a:r>
              <a:rPr lang="it-IT" sz="2400" b="1" dirty="0"/>
              <a:t>ad illustrare ad altri </a:t>
            </a:r>
            <a:endParaRPr lang="it-IT" sz="2400" b="1" dirty="0" smtClean="0"/>
          </a:p>
          <a:p>
            <a:pPr algn="ctr">
              <a:defRPr/>
            </a:pPr>
            <a:r>
              <a:rPr lang="it-IT" sz="2400" b="1" dirty="0" smtClean="0"/>
              <a:t>la </a:t>
            </a:r>
            <a:r>
              <a:rPr lang="it-IT" sz="2400" b="1" dirty="0"/>
              <a:t>struttura.</a:t>
            </a:r>
          </a:p>
          <a:p>
            <a:pPr algn="ctr">
              <a:defRPr/>
            </a:pPr>
            <a:r>
              <a:rPr lang="it-IT" sz="2400" b="1" dirty="0"/>
              <a:t>A turno fate una simulazione della vostra spiegazione</a:t>
            </a:r>
            <a:r>
              <a:rPr lang="it-IT" sz="2400" dirty="0"/>
              <a:t>.</a:t>
            </a:r>
          </a:p>
        </p:txBody>
      </p:sp>
      <p:sp>
        <p:nvSpPr>
          <p:cNvPr id="5" name="Freccia a destra 4"/>
          <p:cNvSpPr/>
          <p:nvPr/>
        </p:nvSpPr>
        <p:spPr>
          <a:xfrm rot="811721">
            <a:off x="97153" y="-153687"/>
            <a:ext cx="2126774" cy="108286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3200" b="1" dirty="0"/>
              <a:t>ESPERTI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 autoUpdateAnimBg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66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260" name="Picture 1028" descr="MCj0198613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140200" y="-74613"/>
            <a:ext cx="5003800" cy="4318001"/>
          </a:xfrm>
          <a:ln>
            <a:solidFill>
              <a:srgbClr val="000066"/>
            </a:solidFill>
          </a:ln>
        </p:spPr>
      </p:pic>
      <p:sp>
        <p:nvSpPr>
          <p:cNvPr id="5" name="Freccia a destra 4"/>
          <p:cNvSpPr/>
          <p:nvPr/>
        </p:nvSpPr>
        <p:spPr>
          <a:xfrm rot="811721">
            <a:off x="78103" y="6912"/>
            <a:ext cx="3499817" cy="108286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3200" b="1" dirty="0"/>
              <a:t>GRUPPO BASE</a:t>
            </a:r>
          </a:p>
        </p:txBody>
      </p:sp>
      <p:sp>
        <p:nvSpPr>
          <p:cNvPr id="224259" name="Rectangle 1027" descr="Carta di giornale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2276475"/>
            <a:ext cx="5222875" cy="4303713"/>
          </a:xfrm>
          <a:solidFill>
            <a:schemeClr val="accent6">
              <a:lumMod val="40000"/>
              <a:lumOff val="60000"/>
            </a:schemeClr>
          </a:solidFill>
          <a:ln>
            <a:solidFill>
              <a:srgbClr val="FF9900"/>
            </a:solidFill>
          </a:ln>
        </p:spPr>
        <p:txBody>
          <a:bodyPr/>
          <a:lstStyle/>
          <a:p>
            <a:pPr marL="609600" indent="-609600">
              <a:buFontTx/>
              <a:buNone/>
              <a:defRPr/>
            </a:pPr>
            <a:endParaRPr lang="it-IT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defRPr/>
            </a:pPr>
            <a:r>
              <a:rPr lang="it-IT" sz="2400" b="1" dirty="0" smtClean="0">
                <a:solidFill>
                  <a:srgbClr val="000066"/>
                </a:solidFill>
              </a:rPr>
              <a:t>A rotazione spiegate la vostra struttura</a:t>
            </a:r>
          </a:p>
          <a:p>
            <a:pPr marL="0" indent="0">
              <a:buFont typeface="Arial" charset="0"/>
              <a:buNone/>
              <a:defRPr/>
            </a:pPr>
            <a:endParaRPr lang="it-IT" sz="2400" b="1" dirty="0" smtClean="0">
              <a:solidFill>
                <a:srgbClr val="000066"/>
              </a:solidFill>
            </a:endParaRPr>
          </a:p>
          <a:p>
            <a:pPr marL="609600" indent="-609600">
              <a:defRPr/>
            </a:pPr>
            <a:r>
              <a:rPr lang="it-IT" sz="2400" b="1" dirty="0" smtClean="0">
                <a:solidFill>
                  <a:srgbClr val="000066"/>
                </a:solidFill>
              </a:rPr>
              <a:t>Illustrate gli esempi e le vostre riflessioni</a:t>
            </a:r>
            <a:endParaRPr lang="it-IT" sz="2400" b="1" dirty="0">
              <a:solidFill>
                <a:srgbClr val="000066"/>
              </a:solidFill>
            </a:endParaRPr>
          </a:p>
          <a:p>
            <a:pPr marL="609600" indent="-609600">
              <a:buFont typeface="Arial" charset="0"/>
              <a:buNone/>
              <a:defRPr/>
            </a:pPr>
            <a:endParaRPr lang="it-IT" sz="2400" b="1" dirty="0">
              <a:solidFill>
                <a:srgbClr val="000066"/>
              </a:solidFill>
            </a:endParaRPr>
          </a:p>
          <a:p>
            <a:pPr marL="609600" indent="-609600">
              <a:defRPr/>
            </a:pPr>
            <a:r>
              <a:rPr lang="it-IT" sz="2400" b="1" dirty="0" smtClean="0">
                <a:solidFill>
                  <a:srgbClr val="000066"/>
                </a:solidFill>
              </a:rPr>
              <a:t>Verificate </a:t>
            </a:r>
            <a:r>
              <a:rPr lang="it-IT" sz="2400" b="1" dirty="0">
                <a:solidFill>
                  <a:srgbClr val="000066"/>
                </a:solidFill>
              </a:rPr>
              <a:t>la comprensione, ponendo </a:t>
            </a:r>
            <a:r>
              <a:rPr lang="it-IT" sz="2400" b="1" dirty="0" smtClean="0">
                <a:solidFill>
                  <a:srgbClr val="000066"/>
                </a:solidFill>
              </a:rPr>
              <a:t>domande</a:t>
            </a:r>
            <a:endParaRPr lang="it-IT" sz="2400" b="1" dirty="0">
              <a:solidFill>
                <a:srgbClr val="000066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it-IT" sz="2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425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425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4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4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4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4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4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4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59" grpId="0" build="p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66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15888"/>
            <a:ext cx="5149850" cy="1143000"/>
          </a:xfrm>
        </p:spPr>
        <p:txBody>
          <a:bodyPr/>
          <a:lstStyle/>
          <a:p>
            <a:pPr algn="l" eaLnBrk="1" hangingPunct="1"/>
            <a:r>
              <a:rPr lang="it-IT" altLang="it-IT" sz="3200" b="1" dirty="0" smtClean="0">
                <a:solidFill>
                  <a:srgbClr val="FFFF00"/>
                </a:solidFill>
                <a:latin typeface="Verdana" pitchFamily="34" charset="0"/>
              </a:rPr>
              <a:t>RIPENSANDO AL </a:t>
            </a:r>
            <a:br>
              <a:rPr lang="it-IT" altLang="it-IT" sz="3200" b="1" dirty="0" smtClean="0">
                <a:solidFill>
                  <a:srgbClr val="FFFF00"/>
                </a:solidFill>
                <a:latin typeface="Verdana" pitchFamily="34" charset="0"/>
              </a:rPr>
            </a:br>
            <a:r>
              <a:rPr lang="it-IT" altLang="it-IT" sz="3200" b="1" dirty="0" smtClean="0">
                <a:solidFill>
                  <a:srgbClr val="FFFF00"/>
                </a:solidFill>
                <a:latin typeface="Verdana" pitchFamily="34" charset="0"/>
              </a:rPr>
              <a:t>JIGSAW …</a:t>
            </a:r>
          </a:p>
        </p:txBody>
      </p:sp>
      <p:sp>
        <p:nvSpPr>
          <p:cNvPr id="226307" name="Rectangle 3" descr="Carta di giornale"/>
          <p:cNvSpPr>
            <a:spLocks noGrp="1" noChangeArrowheads="1"/>
          </p:cNvSpPr>
          <p:nvPr>
            <p:ph type="body" idx="1"/>
          </p:nvPr>
        </p:nvSpPr>
        <p:spPr>
          <a:xfrm>
            <a:off x="309319" y="1556792"/>
            <a:ext cx="4857750" cy="169068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altLang="it-IT" sz="2400" b="1" dirty="0" smtClean="0">
                <a:solidFill>
                  <a:srgbClr val="000066"/>
                </a:solidFill>
              </a:rPr>
              <a:t>     </a:t>
            </a:r>
            <a:r>
              <a:rPr lang="it-IT" altLang="it-IT" sz="2400" b="1" dirty="0" smtClean="0">
                <a:solidFill>
                  <a:srgbClr val="800000"/>
                </a:solidFill>
              </a:rPr>
              <a:t>In che misura i principi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altLang="it-IT" sz="2400" b="1" dirty="0" smtClean="0">
                <a:solidFill>
                  <a:srgbClr val="800000"/>
                </a:solidFill>
              </a:rPr>
              <a:t>     dell’apprendimento cooperativo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altLang="it-IT" sz="2400" b="1" dirty="0" smtClean="0">
                <a:solidFill>
                  <a:srgbClr val="800000"/>
                </a:solidFill>
              </a:rPr>
              <a:t>     sono “infusi”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altLang="it-IT" sz="2400" b="1" dirty="0" smtClean="0">
                <a:solidFill>
                  <a:srgbClr val="800000"/>
                </a:solidFill>
              </a:rPr>
              <a:t>     nella struttura sperimentata?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it-IT" altLang="it-IT" sz="2200" b="1" dirty="0" smtClean="0">
              <a:solidFill>
                <a:srgbClr val="000066"/>
              </a:solidFill>
            </a:endParaRPr>
          </a:p>
        </p:txBody>
      </p:sp>
      <p:pic>
        <p:nvPicPr>
          <p:cNvPr id="226317" name="Picture 13" descr="D:\Documenti\Immagini\pot\punto-interrogativo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653" y="28564"/>
            <a:ext cx="3886200" cy="5562600"/>
          </a:xfrm>
          <a:prstGeom prst="rect">
            <a:avLst/>
          </a:prstGeom>
          <a:solidFill>
            <a:srgbClr val="B5270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317414" y="3837921"/>
            <a:ext cx="4142234" cy="193899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2400" b="1" i="1" dirty="0">
                <a:solidFill>
                  <a:srgbClr val="003300"/>
                </a:solidFill>
              </a:rPr>
              <a:t>Interdipendenza positiva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2400" b="1" i="1" dirty="0">
                <a:solidFill>
                  <a:srgbClr val="003300"/>
                </a:solidFill>
              </a:rPr>
              <a:t>Responsabilità personale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2400" b="1" i="1" dirty="0">
                <a:solidFill>
                  <a:srgbClr val="003300"/>
                </a:solidFill>
              </a:rPr>
              <a:t>Valutazione individuale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2400" b="1" i="1" dirty="0">
                <a:solidFill>
                  <a:srgbClr val="003300"/>
                </a:solidFill>
              </a:rPr>
              <a:t>Pratica di abilità sociali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2400" b="1" i="1" dirty="0">
                <a:solidFill>
                  <a:srgbClr val="003300"/>
                </a:solidFill>
              </a:rPr>
              <a:t>Revisione</a:t>
            </a:r>
          </a:p>
        </p:txBody>
      </p:sp>
      <p:sp>
        <p:nvSpPr>
          <p:cNvPr id="9" name="AutoShape 6"/>
          <p:cNvSpPr txBox="1">
            <a:spLocks noChangeArrowheads="1"/>
          </p:cNvSpPr>
          <p:nvPr/>
        </p:nvSpPr>
        <p:spPr bwMode="auto">
          <a:xfrm rot="774219">
            <a:off x="4301108" y="5330031"/>
            <a:ext cx="3524250" cy="893763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31750" cap="flat" cmpd="sng" algn="ctr">
            <a:solidFill>
              <a:schemeClr val="accent6">
                <a:lumMod val="75000"/>
              </a:schemeClr>
            </a:solidFill>
            <a:prstDash val="solid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200" b="1" i="1" dirty="0" smtClean="0">
                <a:solidFill>
                  <a:srgbClr val="000000"/>
                </a:solidFill>
                <a:latin typeface="+mn-lt"/>
              </a:rPr>
              <a:t>Teste numerate insieme</a:t>
            </a:r>
            <a:endParaRPr lang="it-IT" altLang="it-IT" sz="2200" b="1" i="1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7" grpId="0" build="p" animBg="1"/>
      <p:bldP spid="2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4888" y="4763"/>
            <a:ext cx="8139112" cy="14398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 altLang="it-IT" sz="3200" b="1" dirty="0" smtClean="0">
                <a:solidFill>
                  <a:srgbClr val="8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it-IT" altLang="it-IT" sz="3200" b="1" dirty="0" smtClean="0">
                <a:solidFill>
                  <a:srgbClr val="8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31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APPRENDIMENTO COOPERATIVO</a:t>
            </a:r>
            <a:br>
              <a:rPr lang="it-IT" altLang="it-IT" sz="31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31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PER UN </a:t>
            </a:r>
            <a:br>
              <a:rPr lang="it-IT" altLang="it-IT" sz="31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31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APPRENDIMENTO PROFONDO</a:t>
            </a:r>
            <a:endParaRPr lang="it-IT" altLang="it-IT" sz="3100" b="1" dirty="0" smtClean="0">
              <a:solidFill>
                <a:srgbClr val="99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4755" name="AutoShape 3"/>
          <p:cNvSpPr>
            <a:spLocks noChangeArrowheads="1"/>
          </p:cNvSpPr>
          <p:nvPr/>
        </p:nvSpPr>
        <p:spPr bwMode="auto">
          <a:xfrm>
            <a:off x="4500563" y="1700213"/>
            <a:ext cx="3919537" cy="4176712"/>
          </a:xfrm>
          <a:prstGeom prst="wedgeRectCallout">
            <a:avLst>
              <a:gd name="adj1" fmla="val -86650"/>
              <a:gd name="adj2" fmla="val -29244"/>
            </a:avLst>
          </a:prstGeom>
          <a:ln>
            <a:headEnd/>
            <a:tailEnd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it-IT" altLang="it-IT" sz="2800" b="1" dirty="0">
              <a:solidFill>
                <a:srgbClr val="003300"/>
              </a:solidFill>
            </a:endParaRPr>
          </a:p>
          <a:p>
            <a:pPr>
              <a:defRPr/>
            </a:pPr>
            <a:endParaRPr lang="it-IT" altLang="it-IT" sz="2800" b="1" dirty="0">
              <a:solidFill>
                <a:srgbClr val="003300"/>
              </a:solidFill>
            </a:endParaRPr>
          </a:p>
          <a:p>
            <a:pPr>
              <a:defRPr/>
            </a:pPr>
            <a:endParaRPr lang="it-IT" altLang="it-IT" sz="2800" b="1" dirty="0">
              <a:solidFill>
                <a:srgbClr val="003300"/>
              </a:solidFill>
            </a:endParaRPr>
          </a:p>
          <a:p>
            <a:pPr>
              <a:defRPr/>
            </a:pPr>
            <a:endParaRPr lang="it-IT" altLang="it-IT" sz="2800" b="1" dirty="0">
              <a:solidFill>
                <a:srgbClr val="003300"/>
              </a:solidFill>
            </a:endParaRPr>
          </a:p>
        </p:txBody>
      </p:sp>
      <p:pic>
        <p:nvPicPr>
          <p:cNvPr id="74757" name="Picture 5" descr="C:\Programmi\Microsoft Office\Clipart\standard\stddir4\TR00539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20" t="-4254" b="52296"/>
          <a:stretch>
            <a:fillRect/>
          </a:stretch>
        </p:blipFill>
        <p:spPr bwMode="auto">
          <a:xfrm>
            <a:off x="179388" y="1444625"/>
            <a:ext cx="3240087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4740275" y="1700213"/>
            <a:ext cx="19367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endParaRPr lang="it-IT" altLang="it-IT" sz="2800" b="1">
              <a:solidFill>
                <a:srgbClr val="003300"/>
              </a:solidFill>
              <a:latin typeface="Calibri" pitchFamily="34" charset="0"/>
            </a:endParaRPr>
          </a:p>
          <a:p>
            <a:pPr eaLnBrk="1" hangingPunct="1"/>
            <a:r>
              <a:rPr lang="it-IT" altLang="it-IT" sz="2800" b="1">
                <a:solidFill>
                  <a:srgbClr val="003300"/>
                </a:solidFill>
                <a:latin typeface="Calibri" pitchFamily="34" charset="0"/>
              </a:rPr>
              <a:t>Se ascolto…</a:t>
            </a:r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4740275" y="1704975"/>
            <a:ext cx="1968500" cy="1385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it-IT" altLang="it-IT" sz="2800" b="1" dirty="0">
              <a:solidFill>
                <a:srgbClr val="003300"/>
              </a:solidFill>
              <a:latin typeface="Calibri" panose="020F0502020204030204" pitchFamily="34" charset="0"/>
              <a:cs typeface="+mn-cs"/>
            </a:endParaRPr>
          </a:p>
          <a:p>
            <a:pPr>
              <a:lnSpc>
                <a:spcPct val="200000"/>
              </a:lnSpc>
              <a:defRPr/>
            </a:pPr>
            <a:r>
              <a:rPr lang="it-IT" altLang="it-IT" sz="2800" b="1" dirty="0">
                <a:solidFill>
                  <a:srgbClr val="003300"/>
                </a:solidFill>
                <a:latin typeface="Calibri" panose="020F0502020204030204" pitchFamily="34" charset="0"/>
                <a:cs typeface="+mn-cs"/>
              </a:rPr>
              <a:t>…</a:t>
            </a:r>
            <a:r>
              <a:rPr lang="it-IT" altLang="it-IT" sz="2800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it-IT" altLang="it-IT" sz="2800" b="1" dirty="0">
                <a:solidFill>
                  <a:srgbClr val="003300"/>
                </a:solidFill>
                <a:latin typeface="Calibri" panose="020F0502020204030204" pitchFamily="34" charset="0"/>
                <a:cs typeface="+mn-cs"/>
              </a:rPr>
              <a:t>vedo</a:t>
            </a: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4706938" y="2997200"/>
            <a:ext cx="33528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it-IT" altLang="it-IT" sz="2800" b="1">
                <a:solidFill>
                  <a:srgbClr val="003300"/>
                </a:solidFill>
                <a:latin typeface="Calibri" pitchFamily="34" charset="0"/>
              </a:rPr>
              <a:t>… pongo  domande</a:t>
            </a:r>
          </a:p>
          <a:p>
            <a:r>
              <a:rPr lang="it-IT" altLang="it-IT" sz="2800" b="1">
                <a:solidFill>
                  <a:srgbClr val="003300"/>
                </a:solidFill>
                <a:latin typeface="Calibri" pitchFamily="34" charset="0"/>
              </a:rPr>
              <a:t>… discuto</a:t>
            </a:r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4708525" y="4041775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800" b="1">
                <a:solidFill>
                  <a:srgbClr val="003300"/>
                </a:solidFill>
                <a:latin typeface="Calibri" pitchFamily="34" charset="0"/>
              </a:rPr>
              <a:t>… applico</a:t>
            </a:r>
          </a:p>
        </p:txBody>
      </p: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4830763" y="4713288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800" b="1">
                <a:solidFill>
                  <a:srgbClr val="003300"/>
                </a:solidFill>
                <a:latin typeface="Calibri" pitchFamily="34" charset="0"/>
              </a:rPr>
              <a:t>… insegno</a:t>
            </a:r>
          </a:p>
        </p:txBody>
      </p:sp>
      <p:sp>
        <p:nvSpPr>
          <p:cNvPr id="2" name="Documento 1"/>
          <p:cNvSpPr/>
          <p:nvPr/>
        </p:nvSpPr>
        <p:spPr>
          <a:xfrm rot="20480341">
            <a:off x="712835" y="5212374"/>
            <a:ext cx="3449820" cy="1199846"/>
          </a:xfrm>
          <a:prstGeom prst="flowChartDocumen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/>
              <a:t>Alto livello </a:t>
            </a:r>
          </a:p>
          <a:p>
            <a:pPr algn="ctr">
              <a:defRPr/>
            </a:pPr>
            <a:r>
              <a:rPr lang="it-IT" sz="2400" b="1" dirty="0"/>
              <a:t>di elaborazione</a:t>
            </a:r>
          </a:p>
        </p:txBody>
      </p:sp>
    </p:spTree>
    <p:extLst>
      <p:ext uri="{BB962C8B-B14F-4D97-AF65-F5344CB8AC3E}">
        <p14:creationId xmlns:p14="http://schemas.microsoft.com/office/powerpoint/2010/main" val="8576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autoUpdateAnimBg="0"/>
      <p:bldP spid="74755" grpId="0" animBg="1" autoUpdateAnimBg="0"/>
      <p:bldP spid="74758" grpId="0" autoUpdateAnimBg="0"/>
      <p:bldP spid="74759" grpId="0" autoUpdateAnimBg="0"/>
      <p:bldP spid="74760" grpId="0" autoUpdateAnimBg="0"/>
      <p:bldP spid="74761" grpId="0" autoUpdateAnimBg="0"/>
      <p:bldP spid="7476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1" name="Rectangle 1027" descr="Carta di giornale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548679"/>
            <a:ext cx="7848922" cy="6073403"/>
          </a:xfr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endParaRPr lang="it-IT" altLang="it-IT" sz="2400" b="1" dirty="0" smtClean="0">
              <a:solidFill>
                <a:srgbClr val="000099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Hanno un nome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Sono codificate in passi “rigidi”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it-IT" altLang="it-IT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Si integrano nelle normali lezioni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 Responsabilizzazione di ciascuno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 Leadership distribuita/ruoli alternati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Allenamento di abilità comunicative e sociali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“Giocano” tutti i principi del C.L.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Utilizzabile per qualsiasi età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Trasversali a qualsivoglia contenuto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Facilmente acquisibili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it-IT" altLang="it-IT" sz="2400" b="1" dirty="0" smtClean="0">
              <a:solidFill>
                <a:srgbClr val="000099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it-IT" altLang="it-IT" sz="2400" b="1" dirty="0" smtClean="0">
              <a:solidFill>
                <a:srgbClr val="000099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it-IT" altLang="it-IT" sz="2200" b="1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it-IT" altLang="it-IT" sz="2200" b="1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it-IT" altLang="it-IT" sz="22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it-IT" altLang="it-IT" sz="18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it-IT" altLang="it-IT" sz="2800" dirty="0" smtClean="0"/>
          </a:p>
        </p:txBody>
      </p:sp>
      <p:sp>
        <p:nvSpPr>
          <p:cNvPr id="7" name="Fumetto 2 6"/>
          <p:cNvSpPr/>
          <p:nvPr/>
        </p:nvSpPr>
        <p:spPr>
          <a:xfrm rot="889974">
            <a:off x="5642779" y="426331"/>
            <a:ext cx="3527425" cy="1511300"/>
          </a:xfrm>
          <a:prstGeom prst="wedgeRoundRectCallout">
            <a:avLst>
              <a:gd name="adj1" fmla="val 45054"/>
              <a:gd name="adj2" fmla="val -68727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b="1" smtClean="0">
                <a:solidFill>
                  <a:srgbClr val="000000"/>
                </a:solidFill>
                <a:latin typeface="Calibri" pitchFamily="34" charset="0"/>
              </a:rPr>
              <a:t>Che cosa hanno in comune le strutture sperimentate?</a:t>
            </a:r>
          </a:p>
        </p:txBody>
      </p:sp>
      <p:pic>
        <p:nvPicPr>
          <p:cNvPr id="4" name="Picture 3" descr="D:\Documenti\Immagini\cerchi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4208" y="4509120"/>
            <a:ext cx="2530475" cy="2112963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991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853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853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8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8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8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8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8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8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8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8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8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8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85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85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85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85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853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853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853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853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1" grpId="0" build="p" animBg="1" autoUpdateAnimBg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10845</TotalTime>
  <Words>1005</Words>
  <Application>Microsoft Office PowerPoint</Application>
  <PresentationFormat>Presentazione su schermo (4:3)</PresentationFormat>
  <Paragraphs>285</Paragraphs>
  <Slides>24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0</vt:i4>
      </vt:variant>
      <vt:variant>
        <vt:lpstr>Titoli diapositive</vt:lpstr>
      </vt:variant>
      <vt:variant>
        <vt:i4>24</vt:i4>
      </vt:variant>
    </vt:vector>
  </HeadingPairs>
  <TitlesOfParts>
    <vt:vector size="25" baseType="lpstr">
      <vt:lpstr>Tema di Office</vt:lpstr>
      <vt:lpstr>Presentazione standard di PowerPoint</vt:lpstr>
      <vt:lpstr>COME E’ ANDATA VENERDI’?  </vt:lpstr>
      <vt:lpstr>AMPLIAMO IL BAGAGLIO </vt:lpstr>
      <vt:lpstr>STUDIAMO INSIEME</vt:lpstr>
      <vt:lpstr>Presentazione standard di PowerPoint</vt:lpstr>
      <vt:lpstr>Presentazione standard di PowerPoint</vt:lpstr>
      <vt:lpstr>RIPENSANDO AL  JIGSAW …</vt:lpstr>
      <vt:lpstr> APPRENDIMENTO COOPERATIVO PER UN  APPRENDIMENTO PROFONDO</vt:lpstr>
      <vt:lpstr>Presentazione standard di PowerPoint</vt:lpstr>
      <vt:lpstr>Presentazione standard di PowerPoint</vt:lpstr>
      <vt:lpstr>Presentazione standard di PowerPoint</vt:lpstr>
      <vt:lpstr>Termini per descrivere l’apprendimento centrato sullo studente</vt:lpstr>
      <vt:lpstr>Prendi appunti in coppia</vt:lpstr>
      <vt:lpstr>Team di classe</vt:lpstr>
      <vt:lpstr>Fare lo ‘skimming’ in coppia per imparare una tecnica di visione e di esame generale di un argomento o di un problema prima di affrontarlo</vt:lpstr>
      <vt:lpstr>COPPIA CHE RAGIONA INSIEME (‘Think-Pair-Share’)</vt:lpstr>
      <vt:lpstr>Chiudere la lezione</vt:lpstr>
      <vt:lpstr>ESPERIENZE</vt:lpstr>
      <vt:lpstr>Presentazione standard di PowerPoint</vt:lpstr>
      <vt:lpstr>OVVERO …</vt:lpstr>
      <vt:lpstr>Presentazione standard di PowerPoint</vt:lpstr>
      <vt:lpstr>  CERCA LA STRUTTURA  </vt:lpstr>
      <vt:lpstr>APPLICAZIONE</vt:lpstr>
      <vt:lpstr>Un roundtable per chiudere l’incontro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GESTIRE LA CLASSE COMUNITA’ DI APPRENDIMENTO</dc:title>
  <dc:creator>Francy</dc:creator>
  <cp:lastModifiedBy>Anna</cp:lastModifiedBy>
  <cp:revision>907</cp:revision>
  <cp:lastPrinted>2016-09-03T15:12:12Z</cp:lastPrinted>
  <dcterms:created xsi:type="dcterms:W3CDTF">2011-09-04T18:28:19Z</dcterms:created>
  <dcterms:modified xsi:type="dcterms:W3CDTF">2016-09-05T19:36:03Z</dcterms:modified>
</cp:coreProperties>
</file>