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62" r:id="rId1"/>
  </p:sldMasterIdLst>
  <p:notesMasterIdLst>
    <p:notesMasterId r:id="rId20"/>
  </p:notesMasterIdLst>
  <p:handoutMasterIdLst>
    <p:handoutMasterId r:id="rId21"/>
  </p:handoutMasterIdLst>
  <p:sldIdLst>
    <p:sldId id="358" r:id="rId2"/>
    <p:sldId id="514" r:id="rId3"/>
    <p:sldId id="521" r:id="rId4"/>
    <p:sldId id="510" r:id="rId5"/>
    <p:sldId id="522" r:id="rId6"/>
    <p:sldId id="511" r:id="rId7"/>
    <p:sldId id="523" r:id="rId8"/>
    <p:sldId id="524" r:id="rId9"/>
    <p:sldId id="513" r:id="rId10"/>
    <p:sldId id="506" r:id="rId11"/>
    <p:sldId id="509" r:id="rId12"/>
    <p:sldId id="507" r:id="rId13"/>
    <p:sldId id="515" r:id="rId14"/>
    <p:sldId id="517" r:id="rId15"/>
    <p:sldId id="516" r:id="rId16"/>
    <p:sldId id="518" r:id="rId17"/>
    <p:sldId id="519" r:id="rId18"/>
    <p:sldId id="520" r:id="rId19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003300"/>
    <a:srgbClr val="990000"/>
    <a:srgbClr val="FFCC00"/>
    <a:srgbClr val="FF6600"/>
    <a:srgbClr val="FFFFFF"/>
    <a:srgbClr val="000099"/>
    <a:srgbClr val="666633"/>
    <a:srgbClr val="FFFF00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82" autoAdjust="0"/>
    <p:restoredTop sz="90929"/>
  </p:normalViewPr>
  <p:slideViewPr>
    <p:cSldViewPr>
      <p:cViewPr>
        <p:scale>
          <a:sx n="80" d="100"/>
          <a:sy n="80" d="100"/>
        </p:scale>
        <p:origin x="-2418" y="-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D262F967-3C68-4688-8D39-F7197F175AD5}" type="datetime1">
              <a:rPr lang="it-IT"/>
              <a:pPr>
                <a:defRPr/>
              </a:pPr>
              <a:t>07/09/2016</a:t>
            </a:fld>
            <a:endParaRPr lang="it-IT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9D24DBEE-A156-4267-901D-238A4070A57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0544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63C24BC0-CDEF-4D63-976D-7F2C4A0A70A3}" type="datetime1">
              <a:rPr lang="it-IT"/>
              <a:pPr>
                <a:defRPr/>
              </a:pPr>
              <a:t>07/09/2016</a:t>
            </a:fld>
            <a:endParaRPr lang="it-IT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noProof="0" smtClean="0"/>
              <a:t>Fare clic per modificare gli stili del testo dello schema</a:t>
            </a:r>
          </a:p>
          <a:p>
            <a:pPr lvl="0"/>
            <a:r>
              <a:rPr lang="it-IT" altLang="it-IT" noProof="0" smtClean="0"/>
              <a:t>Secondo livello</a:t>
            </a:r>
          </a:p>
          <a:p>
            <a:pPr lvl="0"/>
            <a:r>
              <a:rPr lang="it-IT" altLang="it-IT" noProof="0" smtClean="0"/>
              <a:t>Terzo livello</a:t>
            </a:r>
          </a:p>
          <a:p>
            <a:pPr lvl="0"/>
            <a:r>
              <a:rPr lang="it-IT" altLang="it-IT" noProof="0" smtClean="0"/>
              <a:t>Quarto livello</a:t>
            </a:r>
          </a:p>
          <a:p>
            <a:pPr lvl="0"/>
            <a:r>
              <a:rPr lang="it-IT" altLang="it-IT" noProof="0" smtClean="0"/>
              <a:t>Quinto livello</a:t>
            </a:r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280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1D080C92-C2C1-4AF7-9C32-09C26C7A117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84077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ＭＳ Ｐゴシック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E28BEAC-CBE1-45AE-867B-F3496EC64A8D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4540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45FD2-D4AE-47C6-9B36-49CBD7BFB68D}" type="datetime1">
              <a:rPr lang="en-US"/>
              <a:pPr>
                <a:defRPr/>
              </a:pPr>
              <a:t>9/7/2016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02F25-5362-4F78-8667-D7EF4EF9EC09}" type="slidenum">
              <a:rPr lang="en-US"/>
              <a:pPr>
                <a:defRPr/>
              </a:pPr>
              <a:t>‹N›</a:t>
            </a:fld>
            <a:endParaRPr lang="en-US">
              <a:solidFill>
                <a:srgbClr val="4576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35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6C9AA-3A4F-4705-A514-DAC9A60F565E}" type="datetime1">
              <a:rPr lang="it-IT"/>
              <a:pPr>
                <a:defRPr/>
              </a:pPr>
              <a:t>07/09/2016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84834-E92A-4732-8508-A69AEF570C6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7949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C44AE-6592-4259-A5D6-2C25238DDD83}" type="datetime1">
              <a:rPr lang="it-IT"/>
              <a:pPr>
                <a:defRPr/>
              </a:pPr>
              <a:t>07/09/2016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86781-BDFC-40C4-9FED-E6AA5C9F69F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0773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BFCCA-0F3B-44FC-BEF7-A4DEF673059F}" type="datetime1">
              <a:rPr lang="it-IT"/>
              <a:pPr>
                <a:defRPr/>
              </a:pPr>
              <a:t>07/09/2016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07F8B-B73E-4D0D-A4BD-3EDF88567C4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8051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D089A-DE0B-484C-9B7F-D3F6C4C8AE96}" type="datetime1">
              <a:rPr lang="it-IT"/>
              <a:pPr>
                <a:defRPr/>
              </a:pPr>
              <a:t>07/09/2016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72AB8-951A-46EE-AB45-F7D41F19E1E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6151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7CCE4-3BA2-40CC-A845-2F19FF3B9EFC}" type="datetime1">
              <a:rPr lang="it-IT"/>
              <a:pPr>
                <a:defRPr/>
              </a:pPr>
              <a:t>07/09/2016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B9659-8EBA-475B-95F9-1D702E960E0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198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A911E-8DBC-4D4F-8FDB-D47EA5C1B362}" type="datetime1">
              <a:rPr lang="it-IT"/>
              <a:pPr>
                <a:defRPr/>
              </a:pPr>
              <a:t>07/09/2016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9E1BE-0576-4075-B563-7C151CCD054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9041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E3A8D-47A5-4E92-8F93-61ECB75A1B51}" type="datetime1">
              <a:rPr lang="it-IT"/>
              <a:pPr>
                <a:defRPr/>
              </a:pPr>
              <a:t>07/09/2016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1FF97-9DC4-4449-9D7C-02CA912F841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6642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0D932-B936-42AE-B7B5-06748A6D4A27}" type="datetime1">
              <a:rPr lang="it-IT"/>
              <a:pPr>
                <a:defRPr/>
              </a:pPr>
              <a:t>07/09/2016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1A349-79A4-4031-9469-BF7EC5E2996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73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418F6-754D-4109-81C6-EAFD665B0F86}" type="datetime1">
              <a:rPr lang="it-IT"/>
              <a:pPr>
                <a:defRPr/>
              </a:pPr>
              <a:t>07/09/2016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59CB2-06A8-458F-ACB5-A13A0C5EEDE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2461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93225-DB79-46F7-9522-7BEFA0813255}" type="datetime1">
              <a:rPr lang="it-IT"/>
              <a:pPr>
                <a:defRPr/>
              </a:pPr>
              <a:t>07/09/2016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3291C-019A-4F2A-B569-8EC00CC87A1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416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76DDF97F-8272-4590-93D0-3497C29433D2}" type="datetime1">
              <a:rPr lang="it-IT"/>
              <a:pPr>
                <a:defRPr/>
              </a:pPr>
              <a:t>07/09/2016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Arial" charset="0"/>
              </a:defRPr>
            </a:lvl1pPr>
          </a:lstStyle>
          <a:p>
            <a:pPr>
              <a:defRPr/>
            </a:pPr>
            <a:fld id="{68F69369-3378-49EA-B45D-33FBC63D806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7" r:id="rId1"/>
    <p:sldLayoutId id="2147484607" r:id="rId2"/>
    <p:sldLayoutId id="2147484608" r:id="rId3"/>
    <p:sldLayoutId id="2147484609" r:id="rId4"/>
    <p:sldLayoutId id="2147484610" r:id="rId5"/>
    <p:sldLayoutId id="2147484611" r:id="rId6"/>
    <p:sldLayoutId id="2147484612" r:id="rId7"/>
    <p:sldLayoutId id="2147484613" r:id="rId8"/>
    <p:sldLayoutId id="2147484614" r:id="rId9"/>
    <p:sldLayoutId id="2147484615" r:id="rId10"/>
    <p:sldLayoutId id="214748461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hyperlink" Target="Progettare%20attivit&#224;%20coop/griglia%20progettazione_1.doc" TargetMode="External"/><Relationship Id="rId4" Type="http://schemas.openxmlformats.org/officeDocument/2006/relationships/hyperlink" Target="Progettare%20attivit&#224;%20coop/Processi%20decisionali.doc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google.it/imgres?imgurl=http://lenformazione.it/wp-content/uploads/p2p-governance_id3929961_size480-300x261.jpg&amp;imgrefurl=http://lenformazione.it/2012/02/22/a-scuola-di-imprenditoria-cooperativa/&amp;h=261&amp;w=300&amp;tbnid=I36fX5pp6k_NBM:&amp;zoom=1&amp;docid=FUkvwOL51K8N3M&amp;ei=AdVCU6WhIKTmywPp54LwDQ&amp;tbm=isch&amp;ved=0CO4BEIQcMC8&amp;iact=rc&amp;dur=1306&amp;page=3&amp;start=47&amp;ndsp=26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monitorare.do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gruppi%20formati%20dall'insegnante.doc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it/url?sa=i&amp;rct=j&amp;q=&amp;esrc=s&amp;frm=1&amp;source=images&amp;cd=&amp;cad=rja&amp;uact=8&amp;ved=0ahUKEwi3-diLr8LKAhXIVRoKHdCKA34QjRwIBw&amp;url=http://www.treccani.it/scuola/lezioni/in_aula/matematica/relazioni_funzioni/cavallaro.html&amp;psig=AFQjCNGF40loQae0kIulVjvs6ebohZPRLQ&amp;ust=145372207643145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onitorare.doc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304800" y="1981200"/>
            <a:ext cx="8610600" cy="990600"/>
          </a:xfrm>
          <a:prstGeom prst="rect">
            <a:avLst/>
          </a:prstGeom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endParaRPr lang="it-IT" altLang="it-IT" sz="280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cs typeface="+mn-cs"/>
            </a:endParaRPr>
          </a:p>
        </p:txBody>
      </p:sp>
      <p:sp>
        <p:nvSpPr>
          <p:cNvPr id="3075" name="Sottotitolo 2"/>
          <p:cNvSpPr txBox="1">
            <a:spLocks/>
          </p:cNvSpPr>
          <p:nvPr/>
        </p:nvSpPr>
        <p:spPr bwMode="auto">
          <a:xfrm>
            <a:off x="746125" y="5084763"/>
            <a:ext cx="7896225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3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endParaRPr lang="it-IT" altLang="it-IT" sz="1200" b="1">
              <a:solidFill>
                <a:schemeClr val="accent2"/>
              </a:solidFill>
              <a:latin typeface="Verdana" pitchFamily="34" charset="0"/>
            </a:endParaRP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endParaRPr lang="it-IT" altLang="it-IT" sz="1200" b="1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3076" name="Titolo 1"/>
          <p:cNvSpPr>
            <a:spLocks/>
          </p:cNvSpPr>
          <p:nvPr/>
        </p:nvSpPr>
        <p:spPr bwMode="auto">
          <a:xfrm>
            <a:off x="539552" y="0"/>
            <a:ext cx="7772400" cy="15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rIns="45720" anchor="b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 dirty="0">
                <a:solidFill>
                  <a:srgbClr val="800000"/>
                </a:solidFill>
                <a:latin typeface="Verdana" pitchFamily="34" charset="0"/>
              </a:rPr>
              <a:t>L’apprendimento cooperativo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000" b="1" dirty="0">
                <a:solidFill>
                  <a:srgbClr val="800000"/>
                </a:solidFill>
                <a:latin typeface="Verdana" pitchFamily="34" charset="0"/>
              </a:rPr>
              <a:t>per una didattica efficace </a:t>
            </a:r>
            <a:br>
              <a:rPr lang="it-IT" altLang="it-IT" sz="2000" b="1" dirty="0">
                <a:solidFill>
                  <a:srgbClr val="800000"/>
                </a:solidFill>
                <a:latin typeface="Verdana" pitchFamily="34" charset="0"/>
              </a:rPr>
            </a:br>
            <a:endParaRPr lang="it-IT" altLang="it-IT" sz="2000" b="1" dirty="0">
              <a:solidFill>
                <a:srgbClr val="800000"/>
              </a:solidFill>
              <a:latin typeface="Verdana" pitchFamily="34" charset="0"/>
            </a:endParaRPr>
          </a:p>
        </p:txBody>
      </p:sp>
      <p:sp>
        <p:nvSpPr>
          <p:cNvPr id="3077" name="Rettangolo 1"/>
          <p:cNvSpPr>
            <a:spLocks noChangeArrowheads="1"/>
          </p:cNvSpPr>
          <p:nvPr/>
        </p:nvSpPr>
        <p:spPr bwMode="auto">
          <a:xfrm>
            <a:off x="828605" y="4286256"/>
            <a:ext cx="810783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b="1" dirty="0" smtClean="0">
                <a:solidFill>
                  <a:srgbClr val="800000"/>
                </a:solidFill>
                <a:latin typeface="Verdana" pitchFamily="34" charset="0"/>
              </a:rPr>
              <a:t>APPRENDIMENTO COOPERATIVO </a:t>
            </a:r>
            <a:endParaRPr lang="it-IT" altLang="it-IT" b="1" dirty="0" smtClean="0">
              <a:solidFill>
                <a:srgbClr val="800000"/>
              </a:solidFill>
              <a:latin typeface="Verdana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b="1" dirty="0" smtClean="0">
                <a:solidFill>
                  <a:srgbClr val="800000"/>
                </a:solidFill>
                <a:latin typeface="Verdana" pitchFamily="34" charset="0"/>
              </a:rPr>
              <a:t>IN </a:t>
            </a:r>
            <a:r>
              <a:rPr lang="it-IT" altLang="it-IT" b="1" dirty="0" smtClean="0">
                <a:solidFill>
                  <a:srgbClr val="800000"/>
                </a:solidFill>
                <a:latin typeface="Verdana" pitchFamily="34" charset="0"/>
              </a:rPr>
              <a:t>AZIONE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914400" y="5638800"/>
            <a:ext cx="75596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altLang="it-IT" sz="2000" b="1" dirty="0">
                <a:solidFill>
                  <a:srgbClr val="800000"/>
                </a:solidFill>
                <a:latin typeface="Calibri" pitchFamily="34" charset="0"/>
              </a:rPr>
              <a:t>I.C. Salò                                                                                      Anna  Segreto</a:t>
            </a:r>
          </a:p>
          <a:p>
            <a:pPr algn="r"/>
            <a:r>
              <a:rPr lang="it-IT" altLang="it-IT" sz="2000" b="1" dirty="0">
                <a:solidFill>
                  <a:srgbClr val="800000"/>
                </a:solidFill>
                <a:latin typeface="Calibri" pitchFamily="34" charset="0"/>
              </a:rPr>
              <a:t>Settembre 2016</a:t>
            </a:r>
          </a:p>
        </p:txBody>
      </p:sp>
      <p:pic>
        <p:nvPicPr>
          <p:cNvPr id="7" name="Picture 2" descr="Carta di giorna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428736"/>
            <a:ext cx="418147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1" name="Rectangle 1027" descr="Carta di giornale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404664"/>
            <a:ext cx="7848922" cy="6073403"/>
          </a:xfr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endParaRPr lang="it-IT" altLang="it-IT" sz="2400" b="1" dirty="0" smtClean="0">
              <a:solidFill>
                <a:srgbClr val="000099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Hanno un nome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Sono codificate in passi “rigidi</a:t>
            </a: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”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it-IT" altLang="it-IT" sz="2400" b="1" dirty="0">
                <a:solidFill>
                  <a:schemeClr val="bg2">
                    <a:lumMod val="10000"/>
                  </a:schemeClr>
                </a:solidFill>
              </a:rPr>
              <a:t>“Giocano” tutti i principi del C.L.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it-IT" altLang="it-IT" sz="2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Si integrano nelle normali lezioni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 Responsabilizzazione di ciascuno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 Leadership distribuita/ruoli alternati</a:t>
            </a: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Allenamento di abilità comunicative e sociali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Utilizzabile per qualsiasi età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Trasversali a qualsivoglia contenuto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None/>
            </a:pPr>
            <a:endParaRPr lang="it-IT" altLang="it-IT" sz="24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it-IT" altLang="it-IT" sz="2400" b="1" dirty="0" smtClean="0">
                <a:solidFill>
                  <a:schemeClr val="bg2">
                    <a:lumMod val="10000"/>
                  </a:schemeClr>
                </a:solidFill>
              </a:rPr>
              <a:t>Facilmente acquisibili</a:t>
            </a: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it-IT" altLang="it-IT" sz="2400" b="1" dirty="0" smtClean="0">
              <a:solidFill>
                <a:srgbClr val="000099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it-IT" altLang="it-IT" sz="2400" b="1" dirty="0" smtClean="0">
              <a:solidFill>
                <a:srgbClr val="000099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it-IT" altLang="it-IT" sz="2200" b="1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it-IT" altLang="it-IT" sz="2200" b="1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spcBef>
                <a:spcPct val="0"/>
              </a:spcBef>
            </a:pPr>
            <a:endParaRPr lang="it-IT" altLang="it-IT" sz="2200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it-IT" altLang="it-IT" sz="1800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it-IT" altLang="it-IT" sz="2800" dirty="0" smtClean="0"/>
          </a:p>
        </p:txBody>
      </p:sp>
      <p:sp>
        <p:nvSpPr>
          <p:cNvPr id="7" name="Fumetto 2 6"/>
          <p:cNvSpPr/>
          <p:nvPr/>
        </p:nvSpPr>
        <p:spPr>
          <a:xfrm rot="889974">
            <a:off x="5687548" y="432158"/>
            <a:ext cx="3527425" cy="1161541"/>
          </a:xfrm>
          <a:prstGeom prst="wedgeRoundRectCallout">
            <a:avLst>
              <a:gd name="adj1" fmla="val 45054"/>
              <a:gd name="adj2" fmla="val -68727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it-IT" altLang="it-IT" sz="2400" b="1" dirty="0" smtClean="0">
                <a:solidFill>
                  <a:srgbClr val="000000"/>
                </a:solidFill>
                <a:latin typeface="Calibri" pitchFamily="34" charset="0"/>
              </a:rPr>
              <a:t>Strutture, ancora …</a:t>
            </a:r>
            <a:endParaRPr lang="it-IT" altLang="it-IT" sz="2400" b="1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4" name="Picture 3" descr="D:\Documenti\Immagini\cerchi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4208" y="4509120"/>
            <a:ext cx="2530475" cy="2112963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991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853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853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8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8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8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8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8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8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8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8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8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85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85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85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853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853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853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853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853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853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31" grpId="0" build="p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71600" y="548680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STRUTTURE PER …</a:t>
            </a:r>
            <a:endParaRPr lang="it-IT" sz="3200" b="1" dirty="0">
              <a:solidFill>
                <a:srgbClr val="99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767071" y="1327852"/>
            <a:ext cx="3810000" cy="488783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altLang="it-IT" sz="2800" b="1" i="1" dirty="0" smtClean="0"/>
              <a:t>Costruire un buon clima di classe</a:t>
            </a:r>
          </a:p>
          <a:p>
            <a:pPr>
              <a:buFont typeface="Wingdings 2" pitchFamily="18" charset="2"/>
              <a:buNone/>
            </a:pPr>
            <a:endParaRPr lang="it-IT" altLang="it-IT" sz="2800" b="1" i="1" dirty="0" smtClean="0"/>
          </a:p>
          <a:p>
            <a:pPr>
              <a:buFont typeface="Wingdings 2" pitchFamily="18" charset="2"/>
              <a:buNone/>
            </a:pPr>
            <a:endParaRPr lang="it-IT" altLang="it-IT" sz="800" b="1" i="1" dirty="0" smtClean="0"/>
          </a:p>
          <a:p>
            <a:r>
              <a:rPr lang="it-IT" altLang="it-IT" sz="2800" b="1" i="1" dirty="0" smtClean="0">
                <a:solidFill>
                  <a:srgbClr val="990000"/>
                </a:solidFill>
              </a:rPr>
              <a:t>Sviluppare apprendimento</a:t>
            </a:r>
          </a:p>
          <a:p>
            <a:pPr marL="0" indent="0">
              <a:buNone/>
            </a:pPr>
            <a:endParaRPr lang="it-IT" altLang="it-IT" sz="2800" b="1" i="1" dirty="0" smtClean="0">
              <a:solidFill>
                <a:srgbClr val="990000"/>
              </a:solidFill>
            </a:endParaRPr>
          </a:p>
          <a:p>
            <a:r>
              <a:rPr lang="it-IT" altLang="it-IT" sz="2800" b="1" i="1" dirty="0" smtClean="0"/>
              <a:t>Sviluppare competenze comunicative</a:t>
            </a:r>
          </a:p>
          <a:p>
            <a:endParaRPr lang="it-IT" altLang="it-IT" sz="2800" b="1" i="1" dirty="0" smtClean="0"/>
          </a:p>
          <a:p>
            <a:pPr>
              <a:buFont typeface="Wingdings 2" pitchFamily="18" charset="2"/>
              <a:buNone/>
            </a:pPr>
            <a:endParaRPr lang="it-IT" altLang="it-IT" sz="2000" dirty="0" smtClean="0"/>
          </a:p>
          <a:p>
            <a:pPr>
              <a:buFont typeface="Wingdings 2" pitchFamily="18" charset="2"/>
              <a:buNone/>
            </a:pPr>
            <a:endParaRPr lang="it-IT" altLang="it-IT" sz="2400" dirty="0" smtClean="0"/>
          </a:p>
        </p:txBody>
      </p:sp>
      <p:sp>
        <p:nvSpPr>
          <p:cNvPr id="4" name="Rectangle 4"/>
          <p:cNvSpPr txBox="1">
            <a:spLocks/>
          </p:cNvSpPr>
          <p:nvPr/>
        </p:nvSpPr>
        <p:spPr>
          <a:xfrm>
            <a:off x="4878399" y="1327851"/>
            <a:ext cx="4011612" cy="488783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altLang="it-IT" sz="2200" b="1" dirty="0" smtClean="0">
                <a:solidFill>
                  <a:srgbClr val="003300"/>
                </a:solidFill>
              </a:rPr>
              <a:t>Costruzione del clima di classe</a:t>
            </a:r>
          </a:p>
          <a:p>
            <a:r>
              <a:rPr lang="it-IT" altLang="it-IT" sz="2200" b="1" dirty="0" smtClean="0">
                <a:solidFill>
                  <a:srgbClr val="003300"/>
                </a:solidFill>
              </a:rPr>
              <a:t>Costruzione del clima di gruppo</a:t>
            </a:r>
          </a:p>
          <a:p>
            <a:pPr>
              <a:buFont typeface="Wingdings 2" pitchFamily="18" charset="2"/>
              <a:buNone/>
            </a:pPr>
            <a:endParaRPr lang="it-IT" altLang="it-IT" sz="2200" b="1" dirty="0" smtClean="0"/>
          </a:p>
          <a:p>
            <a:r>
              <a:rPr lang="it-IT" altLang="it-IT" sz="2200" b="1" dirty="0" smtClean="0">
                <a:solidFill>
                  <a:srgbClr val="990000"/>
                </a:solidFill>
              </a:rPr>
              <a:t>Padronanza delle conoscenze</a:t>
            </a:r>
          </a:p>
          <a:p>
            <a:r>
              <a:rPr lang="it-IT" altLang="it-IT" sz="2200" b="1" dirty="0" smtClean="0">
                <a:solidFill>
                  <a:srgbClr val="990000"/>
                </a:solidFill>
              </a:rPr>
              <a:t>Competenze cognitive</a:t>
            </a:r>
          </a:p>
          <a:p>
            <a:r>
              <a:rPr lang="it-IT" altLang="it-IT" sz="2200" b="1" dirty="0" smtClean="0">
                <a:solidFill>
                  <a:srgbClr val="990000"/>
                </a:solidFill>
              </a:rPr>
              <a:t>Condivisione di </a:t>
            </a:r>
            <a:r>
              <a:rPr lang="it-IT" altLang="it-IT" sz="2200" b="1" dirty="0" smtClean="0">
                <a:solidFill>
                  <a:srgbClr val="990000"/>
                </a:solidFill>
              </a:rPr>
              <a:t>informazioni ed elaborati</a:t>
            </a:r>
            <a:endParaRPr lang="it-IT" altLang="it-IT" sz="2200" b="1" dirty="0" smtClean="0">
              <a:solidFill>
                <a:srgbClr val="990000"/>
              </a:solidFill>
            </a:endParaRPr>
          </a:p>
          <a:p>
            <a:pPr>
              <a:buFont typeface="Wingdings 2" pitchFamily="18" charset="2"/>
              <a:buNone/>
            </a:pPr>
            <a:endParaRPr lang="it-IT" altLang="it-IT" sz="2200" b="1" dirty="0" smtClean="0">
              <a:solidFill>
                <a:srgbClr val="990000"/>
              </a:solidFill>
            </a:endParaRPr>
          </a:p>
          <a:p>
            <a:r>
              <a:rPr lang="it-IT" altLang="it-IT" sz="2200" b="1" dirty="0" smtClean="0"/>
              <a:t>Regolare la comunicazione</a:t>
            </a:r>
          </a:p>
          <a:p>
            <a:r>
              <a:rPr lang="it-IT" altLang="it-IT" sz="2200" b="1" dirty="0" smtClean="0"/>
              <a:t>Costruire la comunicazione</a:t>
            </a:r>
          </a:p>
          <a:p>
            <a:pPr>
              <a:buFont typeface="Wingdings 2" pitchFamily="18" charset="2"/>
              <a:buNone/>
            </a:pPr>
            <a:endParaRPr lang="it-IT" altLang="it-IT" sz="2400" b="1" dirty="0" smtClean="0"/>
          </a:p>
          <a:p>
            <a:pPr>
              <a:buFont typeface="Wingdings 2" pitchFamily="18" charset="2"/>
              <a:buNone/>
            </a:pPr>
            <a:endParaRPr lang="it-IT" altLang="it-IT" sz="2400" b="1" dirty="0" smtClean="0"/>
          </a:p>
          <a:p>
            <a:pPr>
              <a:buFont typeface="Wingdings 2" pitchFamily="18" charset="2"/>
              <a:buNone/>
            </a:pPr>
            <a:endParaRPr lang="it-IT" altLang="it-IT" sz="2800" dirty="0" smtClean="0"/>
          </a:p>
        </p:txBody>
      </p:sp>
      <p:cxnSp>
        <p:nvCxnSpPr>
          <p:cNvPr id="6" name="Connettore 2 5"/>
          <p:cNvCxnSpPr>
            <a:endCxn id="4" idx="1"/>
          </p:cNvCxnSpPr>
          <p:nvPr/>
        </p:nvCxnSpPr>
        <p:spPr>
          <a:xfrm>
            <a:off x="4067944" y="3771767"/>
            <a:ext cx="810455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7410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  <p:bldP spid="4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olo 1"/>
          <p:cNvSpPr>
            <a:spLocks noGrp="1"/>
          </p:cNvSpPr>
          <p:nvPr>
            <p:ph type="title"/>
          </p:nvPr>
        </p:nvSpPr>
        <p:spPr>
          <a:xfrm>
            <a:off x="1277432" y="260648"/>
            <a:ext cx="7583488" cy="7842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altLang="it-IT" sz="2800" b="1" dirty="0" smtClean="0">
                <a:solidFill>
                  <a:srgbClr val="FFFF00"/>
                </a:solidFill>
              </a:rPr>
              <a:t/>
            </a:r>
            <a:br>
              <a:rPr lang="it-IT" altLang="it-IT" sz="2800" b="1" dirty="0" smtClean="0">
                <a:solidFill>
                  <a:srgbClr val="FFFF00"/>
                </a:solidFill>
              </a:rPr>
            </a:br>
            <a:r>
              <a:rPr lang="it-IT" altLang="it-IT" sz="2800" b="1" dirty="0" smtClean="0">
                <a:solidFill>
                  <a:srgbClr val="FFFF00"/>
                </a:solidFill>
              </a:rPr>
              <a:t/>
            </a:r>
            <a:br>
              <a:rPr lang="it-IT" altLang="it-IT" sz="2800" b="1" dirty="0" smtClean="0">
                <a:solidFill>
                  <a:srgbClr val="FFFF00"/>
                </a:solidFill>
              </a:rPr>
            </a:br>
            <a:r>
              <a:rPr lang="it-IT" altLang="it-IT" sz="36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CERCA LA STRUTTURA</a:t>
            </a:r>
            <a:br>
              <a:rPr lang="it-IT" altLang="it-IT" sz="36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it-IT" altLang="it-IT" sz="36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it-IT" altLang="it-IT" sz="3600" b="1" dirty="0" smtClean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it-IT" altLang="it-IT" sz="3600" b="1" dirty="0" smtClean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ctangle 3" descr="Carta di giornale"/>
          <p:cNvSpPr txBox="1">
            <a:spLocks/>
          </p:cNvSpPr>
          <p:nvPr/>
        </p:nvSpPr>
        <p:spPr bwMode="auto">
          <a:xfrm>
            <a:off x="3923928" y="1340767"/>
            <a:ext cx="4968552" cy="252028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marL="282575" indent="-282575" algn="l" rtl="0" eaLnBrk="0" fontAlgn="base" hangingPunct="0">
              <a:spcBef>
                <a:spcPts val="2000"/>
              </a:spcBef>
              <a:spcAft>
                <a:spcPct val="0"/>
              </a:spcAft>
              <a:buFont typeface="Wingdings 2" pitchFamily="18" charset="2"/>
              <a:buChar char=""/>
              <a:defRPr sz="2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77850" indent="-2952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860425" indent="-2825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143000" indent="-2825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425575" indent="-282575" algn="l" rtl="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it-IT" altLang="it-IT" sz="2400" b="1" i="1" dirty="0" smtClean="0">
                <a:solidFill>
                  <a:srgbClr val="000000"/>
                </a:solidFill>
                <a:ea typeface="ＭＳ Ｐゴシック" pitchFamily="34" charset="-128"/>
              </a:rPr>
              <a:t>Riflette sulle situazioni proposte dalla scheda.</a:t>
            </a:r>
          </a:p>
          <a:p>
            <a:pPr marL="0" indent="0">
              <a:buNone/>
              <a:defRPr/>
            </a:pPr>
            <a:r>
              <a:rPr lang="it-IT" altLang="it-IT" sz="2400" b="1" i="1" dirty="0" smtClean="0">
                <a:solidFill>
                  <a:srgbClr val="000000"/>
                </a:solidFill>
                <a:ea typeface="ＭＳ Ｐゴシック" pitchFamily="34" charset="-128"/>
              </a:rPr>
              <a:t>Decidete quale o quali strutture potrebbero essere funzionali allo scopo che vi prefiggete.</a:t>
            </a:r>
            <a:endParaRPr lang="it-IT" altLang="it-IT" sz="2400" b="1" i="1" dirty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3226530" y="4653136"/>
            <a:ext cx="5688632" cy="1467803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6600"/>
            </a:solidFill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it-IT" altLang="it-IT" sz="2000" b="1" i="1" dirty="0" smtClean="0">
                <a:solidFill>
                  <a:srgbClr val="000000"/>
                </a:solidFill>
                <a:effectLst/>
                <a:latin typeface="Arial" charset="0"/>
              </a:rPr>
              <a:t>Scegliete voi la struttura che volete utilizzare per lavorare nel vostro gruppo!</a:t>
            </a:r>
            <a:endParaRPr lang="it-IT" altLang="it-IT" sz="2000" b="1" i="1" dirty="0"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6" name="Immagine 5" descr="C:\Users\Anna\Documents\Memo pubblicazione\materiale lavorati -\II PARTE\MATE\omino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404664"/>
            <a:ext cx="2915920" cy="63233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4400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3437" y="908720"/>
            <a:ext cx="8905862" cy="5714042"/>
          </a:xfrm>
        </p:spPr>
        <p:txBody>
          <a:bodyPr/>
          <a:lstStyle/>
          <a:p>
            <a:pPr marL="282575" lvl="0" indent="-282575">
              <a:spcBef>
                <a:spcPct val="0"/>
              </a:spcBef>
              <a:buNone/>
            </a:pPr>
            <a:r>
              <a:rPr lang="it-IT" altLang="it-IT" sz="2800" b="1" kern="1200" dirty="0" smtClean="0">
                <a:solidFill>
                  <a:srgbClr val="C00000"/>
                </a:solidFill>
                <a:latin typeface="Arial"/>
              </a:rPr>
              <a:t>  </a:t>
            </a:r>
            <a:r>
              <a:rPr lang="it-IT" altLang="it-IT" b="1" kern="1200" dirty="0" smtClean="0">
                <a:solidFill>
                  <a:srgbClr val="C00000"/>
                </a:solidFill>
              </a:rPr>
              <a:t>ovvero </a:t>
            </a:r>
            <a:r>
              <a:rPr lang="it-IT" altLang="it-IT" b="1" kern="1200" dirty="0">
                <a:solidFill>
                  <a:srgbClr val="C00000"/>
                </a:solidFill>
              </a:rPr>
              <a:t>…</a:t>
            </a:r>
          </a:p>
          <a:p>
            <a:pPr marL="282575" lvl="0" indent="-282575">
              <a:spcBef>
                <a:spcPct val="0"/>
              </a:spcBef>
              <a:buNone/>
            </a:pPr>
            <a:r>
              <a:rPr lang="it-IT" altLang="it-IT" b="1" kern="1200" dirty="0" smtClean="0">
                <a:solidFill>
                  <a:srgbClr val="C00000"/>
                </a:solidFill>
              </a:rPr>
              <a:t>  quando </a:t>
            </a:r>
            <a:r>
              <a:rPr lang="it-IT" altLang="it-IT" b="1" kern="1200" dirty="0">
                <a:solidFill>
                  <a:srgbClr val="C00000"/>
                </a:solidFill>
              </a:rPr>
              <a:t>la cooperazione non funziona</a:t>
            </a:r>
          </a:p>
          <a:p>
            <a:pPr marL="282575" lvl="0" indent="-282575">
              <a:spcBef>
                <a:spcPts val="2000"/>
              </a:spcBef>
              <a:buNone/>
            </a:pPr>
            <a:endParaRPr lang="it-IT" altLang="it-IT" sz="2800" kern="1200" dirty="0">
              <a:solidFill>
                <a:srgbClr val="C00000"/>
              </a:solidFill>
              <a:latin typeface="Arial"/>
            </a:endParaRPr>
          </a:p>
          <a:p>
            <a:endParaRPr lang="it-IT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330322" y="20339"/>
            <a:ext cx="7772400" cy="1143000"/>
          </a:xfrm>
        </p:spPr>
        <p:txBody>
          <a:bodyPr/>
          <a:lstStyle/>
          <a:p>
            <a:r>
              <a:rPr lang="it-IT" altLang="it-IT" sz="28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CLASSE CON LA SIGNORA  TODD</a:t>
            </a:r>
          </a:p>
        </p:txBody>
      </p:sp>
      <p:sp>
        <p:nvSpPr>
          <p:cNvPr id="5" name="Fumetto 2 4"/>
          <p:cNvSpPr/>
          <p:nvPr/>
        </p:nvSpPr>
        <p:spPr>
          <a:xfrm>
            <a:off x="299897" y="2348880"/>
            <a:ext cx="3857652" cy="1352589"/>
          </a:xfrm>
          <a:prstGeom prst="wedgeRoundRectCallout">
            <a:avLst>
              <a:gd name="adj1" fmla="val -53036"/>
              <a:gd name="adj2" fmla="val -42596"/>
              <a:gd name="adj3" fmla="val 16667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1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Calibri" panose="020F0502020204030204" pitchFamily="34" charset="0"/>
              </a:rPr>
              <a:t>Quali  ‘patologie’ riconoscete nei gruppi?</a:t>
            </a:r>
          </a:p>
        </p:txBody>
      </p: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473" y="2503479"/>
            <a:ext cx="3006725" cy="412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umetto 2 6"/>
          <p:cNvSpPr/>
          <p:nvPr/>
        </p:nvSpPr>
        <p:spPr>
          <a:xfrm>
            <a:off x="6925119" y="1841801"/>
            <a:ext cx="2232248" cy="1296144"/>
          </a:xfrm>
          <a:prstGeom prst="wedgeRoundRectCallout">
            <a:avLst>
              <a:gd name="adj1" fmla="val -46811"/>
              <a:gd name="adj2" fmla="val 68357"/>
              <a:gd name="adj3" fmla="val 16667"/>
            </a:avLst>
          </a:prstGeom>
          <a:solidFill>
            <a:srgbClr val="CC66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buNone/>
              <a:defRPr/>
            </a:pPr>
            <a:r>
              <a:rPr lang="it-IT" sz="2800" b="1" dirty="0">
                <a:solidFill>
                  <a:srgbClr val="EAEAEA"/>
                </a:solidFill>
                <a:latin typeface="Calibri" panose="020F0502020204030204" pitchFamily="34" charset="0"/>
              </a:rPr>
              <a:t>Sbagliato</a:t>
            </a:r>
          </a:p>
          <a:p>
            <a:pPr>
              <a:buNone/>
              <a:defRPr/>
            </a:pPr>
            <a:r>
              <a:rPr lang="it-IT" sz="2800" b="1" dirty="0">
                <a:solidFill>
                  <a:srgbClr val="EAEAEA"/>
                </a:solidFill>
                <a:latin typeface="Calibri" panose="020F0502020204030204" pitchFamily="34" charset="0"/>
              </a:rPr>
              <a:t>qualcosa ?</a:t>
            </a: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 rot="20607883">
            <a:off x="177579" y="4774988"/>
            <a:ext cx="4528243" cy="893445"/>
          </a:xfrm>
          <a:prstGeom prst="wave">
            <a:avLst>
              <a:gd name="adj1" fmla="val 13005"/>
              <a:gd name="adj2" fmla="val 0"/>
            </a:avLst>
          </a:prstGeom>
          <a:ln>
            <a:headEnd/>
            <a:tailEnd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C5986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it-IT" altLang="it-IT" sz="22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+mn-cs"/>
              </a:rPr>
              <a:t>Pensa, discuti in coppia, condividi</a:t>
            </a:r>
            <a:endParaRPr kumimoji="0" lang="it-IT" altLang="it-IT" sz="22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122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3275856" cy="4756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>
            <a:spLocks noChangeArrowheads="1"/>
          </p:cNvSpPr>
          <p:nvPr/>
        </p:nvSpPr>
        <p:spPr bwMode="auto">
          <a:xfrm>
            <a:off x="4644008" y="612111"/>
            <a:ext cx="396044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3200" b="1" dirty="0">
                <a:solidFill>
                  <a:srgbClr val="C00000"/>
                </a:solidFill>
              </a:rPr>
              <a:t>Elencate </a:t>
            </a:r>
            <a:r>
              <a:rPr lang="it-IT" altLang="it-IT" sz="3200" b="1" dirty="0" smtClean="0">
                <a:solidFill>
                  <a:srgbClr val="C00000"/>
                </a:solidFill>
              </a:rPr>
              <a:t>gli errori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3200" b="1" dirty="0" smtClean="0">
                <a:solidFill>
                  <a:srgbClr val="C00000"/>
                </a:solidFill>
              </a:rPr>
              <a:t>della signora Todd</a:t>
            </a:r>
            <a:endParaRPr lang="it-IT" altLang="it-IT" sz="3200" b="1" dirty="0">
              <a:solidFill>
                <a:srgbClr val="C00000"/>
              </a:solidFill>
            </a:endParaRP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 rot="519214">
            <a:off x="4723325" y="5589240"/>
            <a:ext cx="4068111" cy="893445"/>
          </a:xfrm>
          <a:prstGeom prst="wave">
            <a:avLst>
              <a:gd name="adj1" fmla="val 13005"/>
              <a:gd name="adj2" fmla="val 0"/>
            </a:avLst>
          </a:prstGeom>
          <a:ln w="28575">
            <a:solidFill>
              <a:srgbClr val="FF6600"/>
            </a:solidFill>
            <a:headEnd/>
            <a:tailEnd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C5986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it-IT" altLang="it-IT" sz="22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+mn-cs"/>
              </a:rPr>
              <a:t>Alzati e condividi</a:t>
            </a:r>
            <a:endParaRPr kumimoji="0" lang="it-IT" altLang="it-IT" sz="22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+mn-cs"/>
            </a:endParaRPr>
          </a:p>
        </p:txBody>
      </p:sp>
      <p:sp>
        <p:nvSpPr>
          <p:cNvPr id="11" name="Fumetto 2 10"/>
          <p:cNvSpPr/>
          <p:nvPr/>
        </p:nvSpPr>
        <p:spPr>
          <a:xfrm>
            <a:off x="1691680" y="476672"/>
            <a:ext cx="2657972" cy="1800200"/>
          </a:xfrm>
          <a:prstGeom prst="wedgeRoundRectCallout">
            <a:avLst>
              <a:gd name="adj1" fmla="val -46811"/>
              <a:gd name="adj2" fmla="val 68357"/>
              <a:gd name="adj3" fmla="val 16667"/>
            </a:avLst>
          </a:prstGeom>
          <a:solidFill>
            <a:srgbClr val="CC66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buNone/>
              <a:defRPr/>
            </a:pPr>
            <a:r>
              <a:rPr lang="it-IT" sz="2800" b="1" dirty="0" smtClean="0">
                <a:solidFill>
                  <a:srgbClr val="EAEAEA"/>
                </a:solidFill>
                <a:latin typeface="Calibri" panose="020F0502020204030204" pitchFamily="34" charset="0"/>
              </a:rPr>
              <a:t>Grazie,</a:t>
            </a:r>
            <a:endParaRPr lang="it-IT" sz="2800" b="1" dirty="0">
              <a:solidFill>
                <a:srgbClr val="EAEAEA"/>
              </a:solidFill>
              <a:latin typeface="Calibri" panose="020F0502020204030204" pitchFamily="34" charset="0"/>
            </a:endParaRPr>
          </a:p>
          <a:p>
            <a:pPr>
              <a:buNone/>
              <a:defRPr/>
            </a:pPr>
            <a:r>
              <a:rPr lang="it-IT" sz="2800" dirty="0">
                <a:solidFill>
                  <a:srgbClr val="EAEAEA"/>
                </a:solidFill>
                <a:latin typeface="Calibri" panose="020F0502020204030204" pitchFamily="34" charset="0"/>
              </a:rPr>
              <a:t>t</a:t>
            </a:r>
            <a:r>
              <a:rPr lang="it-IT" sz="2800" b="1" dirty="0" smtClean="0">
                <a:solidFill>
                  <a:srgbClr val="EAEAEA"/>
                </a:solidFill>
                <a:latin typeface="Calibri" panose="020F0502020204030204" pitchFamily="34" charset="0"/>
              </a:rPr>
              <a:t>errò presente</a:t>
            </a:r>
            <a:endParaRPr lang="it-IT" sz="2800" b="1" dirty="0">
              <a:solidFill>
                <a:srgbClr val="EAEAEA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Segnaposto contenuto 5"/>
          <p:cNvPicPr>
            <a:picLocks noGr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50" y="2125462"/>
            <a:ext cx="337185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3000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2420938"/>
            <a:ext cx="3129359" cy="4347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CasellaDiTesto 5"/>
          <p:cNvSpPr txBox="1">
            <a:spLocks noChangeArrowheads="1"/>
          </p:cNvSpPr>
          <p:nvPr/>
        </p:nvSpPr>
        <p:spPr bwMode="auto">
          <a:xfrm rot="-1655971">
            <a:off x="231623" y="783372"/>
            <a:ext cx="2590356" cy="922338"/>
          </a:xfrm>
          <a:prstGeom prst="rect">
            <a:avLst/>
          </a:prstGeom>
          <a:solidFill>
            <a:srgbClr val="C00000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5400">
                <a:solidFill>
                  <a:srgbClr val="FFFF00"/>
                </a:solidFill>
              </a:rPr>
              <a:t>S.O.S.  </a:t>
            </a:r>
          </a:p>
        </p:txBody>
      </p:sp>
      <p:sp>
        <p:nvSpPr>
          <p:cNvPr id="7" name="Fumetto 2 6"/>
          <p:cNvSpPr/>
          <p:nvPr/>
        </p:nvSpPr>
        <p:spPr>
          <a:xfrm>
            <a:off x="4211960" y="589029"/>
            <a:ext cx="3304084" cy="1800200"/>
          </a:xfrm>
          <a:prstGeom prst="wedgeRoundRectCallout">
            <a:avLst>
              <a:gd name="adj1" fmla="val -73445"/>
              <a:gd name="adj2" fmla="val 61257"/>
              <a:gd name="adj3" fmla="val 16667"/>
            </a:avLst>
          </a:prstGeom>
          <a:solidFill>
            <a:srgbClr val="CC66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buNone/>
              <a:defRPr/>
            </a:pPr>
            <a:r>
              <a:rPr lang="it-IT" sz="2800" b="1" i="1" dirty="0" smtClean="0">
                <a:solidFill>
                  <a:srgbClr val="EAEAEA"/>
                </a:solidFill>
                <a:latin typeface="Calibri" panose="020F0502020204030204" pitchFamily="34" charset="0"/>
              </a:rPr>
              <a:t>Scusate, </a:t>
            </a:r>
          </a:p>
          <a:p>
            <a:pPr>
              <a:buNone/>
              <a:defRPr/>
            </a:pPr>
            <a:r>
              <a:rPr lang="it-IT" sz="2800" b="1" i="1" dirty="0">
                <a:solidFill>
                  <a:srgbClr val="EAEAEA"/>
                </a:solidFill>
                <a:latin typeface="Calibri" panose="020F0502020204030204" pitchFamily="34" charset="0"/>
              </a:rPr>
              <a:t>p</a:t>
            </a:r>
            <a:r>
              <a:rPr lang="it-IT" sz="2800" b="1" i="1" dirty="0" smtClean="0">
                <a:solidFill>
                  <a:srgbClr val="EAEAEA"/>
                </a:solidFill>
                <a:latin typeface="Calibri" panose="020F0502020204030204" pitchFamily="34" charset="0"/>
              </a:rPr>
              <a:t>otreste essere più chiari?</a:t>
            </a:r>
            <a:endParaRPr lang="it-IT" sz="2800" b="1" i="1" dirty="0">
              <a:solidFill>
                <a:srgbClr val="EAEAEA"/>
              </a:solidFill>
              <a:latin typeface="Calibri" panose="020F0502020204030204" pitchFamily="34" charset="0"/>
            </a:endParaRPr>
          </a:p>
        </p:txBody>
      </p:sp>
      <p:sp>
        <p:nvSpPr>
          <p:cNvPr id="8" name="Fumetto 2 7"/>
          <p:cNvSpPr/>
          <p:nvPr/>
        </p:nvSpPr>
        <p:spPr>
          <a:xfrm>
            <a:off x="4225871" y="2708920"/>
            <a:ext cx="3304084" cy="1800200"/>
          </a:xfrm>
          <a:prstGeom prst="wedgeRoundRectCallout">
            <a:avLst>
              <a:gd name="adj1" fmla="val -79100"/>
              <a:gd name="adj2" fmla="val -9199"/>
              <a:gd name="adj3" fmla="val 16667"/>
            </a:avLst>
          </a:prstGeom>
          <a:solidFill>
            <a:srgbClr val="CC66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>
              <a:buNone/>
              <a:defRPr/>
            </a:pPr>
            <a:r>
              <a:rPr lang="it-IT" sz="2800" b="1" i="1" dirty="0" smtClean="0">
                <a:solidFill>
                  <a:srgbClr val="EAEAEA"/>
                </a:solidFill>
                <a:latin typeface="Calibri" panose="020F0502020204030204" pitchFamily="34" charset="0"/>
              </a:rPr>
              <a:t>Potreste farmi </a:t>
            </a:r>
          </a:p>
          <a:p>
            <a:pPr>
              <a:buNone/>
              <a:defRPr/>
            </a:pPr>
            <a:r>
              <a:rPr lang="it-IT" sz="2800" b="1" i="1" dirty="0" smtClean="0">
                <a:solidFill>
                  <a:srgbClr val="EAEAEA"/>
                </a:solidFill>
                <a:latin typeface="Calibri" panose="020F0502020204030204" pitchFamily="34" charset="0"/>
              </a:rPr>
              <a:t>un esempio concreto?</a:t>
            </a:r>
            <a:endParaRPr lang="it-IT" sz="2800" b="1" i="1" dirty="0">
              <a:solidFill>
                <a:srgbClr val="EAEAE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1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/>
          <p:cNvSpPr>
            <a:spLocks noGrp="1"/>
          </p:cNvSpPr>
          <p:nvPr>
            <p:ph type="ctrTitle"/>
          </p:nvPr>
        </p:nvSpPr>
        <p:spPr>
          <a:xfrm>
            <a:off x="0" y="332656"/>
            <a:ext cx="7020272" cy="1151409"/>
          </a:xfrm>
        </p:spPr>
        <p:txBody>
          <a:bodyPr/>
          <a:lstStyle/>
          <a:p>
            <a:pPr algn="l"/>
            <a:r>
              <a:rPr lang="it-IT" altLang="it-IT" sz="3200" b="1" dirty="0" smtClean="0">
                <a:solidFill>
                  <a:srgbClr val="C00000"/>
                </a:solidFill>
                <a:latin typeface="Verdana" pitchFamily="34" charset="0"/>
                <a:ea typeface="ＭＳ Ｐゴシック" pitchFamily="34" charset="-128"/>
              </a:rPr>
              <a:t>ACCOGLIAMO L’ACCORATO APPELLO!</a:t>
            </a:r>
          </a:p>
        </p:txBody>
      </p:sp>
      <p:sp>
        <p:nvSpPr>
          <p:cNvPr id="15363" name="Rettangolo 3"/>
          <p:cNvSpPr>
            <a:spLocks noChangeArrowheads="1"/>
          </p:cNvSpPr>
          <p:nvPr/>
        </p:nvSpPr>
        <p:spPr bwMode="auto">
          <a:xfrm>
            <a:off x="224309" y="2132856"/>
            <a:ext cx="4749230" cy="138499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003300"/>
                </a:solidFill>
                <a:latin typeface="Calibri" pitchFamily="34" charset="0"/>
              </a:rPr>
              <a:t>Progettate in </a:t>
            </a:r>
            <a:r>
              <a:rPr lang="it-IT" altLang="it-IT" sz="2800" b="1" dirty="0">
                <a:solidFill>
                  <a:srgbClr val="003300"/>
                </a:solidFill>
                <a:latin typeface="Calibri" pitchFamily="34" charset="0"/>
              </a:rPr>
              <a:t>piccoli gruppi una </a:t>
            </a:r>
            <a:r>
              <a:rPr lang="it-IT" altLang="it-IT" sz="2800" b="1" dirty="0" smtClean="0">
                <a:solidFill>
                  <a:srgbClr val="003300"/>
                </a:solidFill>
                <a:latin typeface="Calibri" pitchFamily="34" charset="0"/>
              </a:rPr>
              <a:t>reale attività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 smtClean="0">
                <a:solidFill>
                  <a:srgbClr val="003300"/>
                </a:solidFill>
                <a:latin typeface="Calibri" pitchFamily="34" charset="0"/>
              </a:rPr>
              <a:t>per </a:t>
            </a:r>
            <a:r>
              <a:rPr lang="it-IT" altLang="it-IT" sz="2800" b="1" dirty="0">
                <a:solidFill>
                  <a:srgbClr val="003300"/>
                </a:solidFill>
                <a:latin typeface="Calibri" pitchFamily="34" charset="0"/>
              </a:rPr>
              <a:t>la vostra classe</a:t>
            </a:r>
            <a:r>
              <a:rPr lang="it-IT" altLang="it-IT" sz="2000" b="1" dirty="0">
                <a:solidFill>
                  <a:srgbClr val="003300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15365" name="CasellaDiTesto 6"/>
          <p:cNvSpPr txBox="1">
            <a:spLocks noChangeArrowheads="1"/>
          </p:cNvSpPr>
          <p:nvPr/>
        </p:nvSpPr>
        <p:spPr bwMode="auto">
          <a:xfrm>
            <a:off x="251520" y="4077072"/>
            <a:ext cx="3744416" cy="954107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sz="2800" b="1" dirty="0">
                <a:solidFill>
                  <a:srgbClr val="003300"/>
                </a:solidFill>
                <a:latin typeface="Calibri" pitchFamily="34" charset="0"/>
              </a:rPr>
              <a:t>Utilizzate </a:t>
            </a:r>
            <a:r>
              <a:rPr lang="it-IT" altLang="it-IT" sz="2800" b="1" dirty="0" smtClean="0">
                <a:solidFill>
                  <a:srgbClr val="003300"/>
                </a:solidFill>
                <a:latin typeface="Calibri" pitchFamily="34" charset="0"/>
              </a:rPr>
              <a:t>una o più strutture.</a:t>
            </a:r>
            <a:endParaRPr lang="it-IT" altLang="it-IT" sz="2800" b="1" dirty="0">
              <a:solidFill>
                <a:srgbClr val="003300"/>
              </a:solidFill>
              <a:latin typeface="Calibri" pitchFamily="34" charset="0"/>
            </a:endParaRPr>
          </a:p>
        </p:txBody>
      </p:sp>
      <p:pic>
        <p:nvPicPr>
          <p:cNvPr id="15371" name="Picture 4" descr="D:\Documenti\valutazione autentica\I.C. PRATO 2011.12\lavori in corso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052736"/>
            <a:ext cx="3240360" cy="2592288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4021" name="Rectangle 1029"/>
          <p:cNvSpPr>
            <a:spLocks noChangeArrowheads="1"/>
          </p:cNvSpPr>
          <p:nvPr/>
        </p:nvSpPr>
        <p:spPr bwMode="auto">
          <a:xfrm>
            <a:off x="4816703" y="4309258"/>
            <a:ext cx="3897312" cy="1754187"/>
          </a:xfrm>
          <a:prstGeom prst="rect">
            <a:avLst/>
          </a:prstGeom>
          <a:ln>
            <a:solidFill>
              <a:srgbClr val="003300"/>
            </a:solidFill>
            <a:headEnd/>
            <a:tailEnd/>
          </a:ln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3300"/>
                </a:solidFill>
                <a:latin typeface="Calibri" pitchFamily="34" charset="0"/>
              </a:rPr>
              <a:t>PRENDETE TUTTE LE DECISIONI CONNESSE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it-IT" altLang="it-IT" sz="2400" b="1" dirty="0" smtClean="0">
                <a:solidFill>
                  <a:srgbClr val="003300"/>
                </a:solidFill>
                <a:latin typeface="Calibri" pitchFamily="34" charset="0"/>
              </a:rPr>
              <a:t>Lasciate in sospeso dove non vi sentite sicuri.</a:t>
            </a:r>
            <a:endParaRPr lang="it-IT" altLang="it-IT" sz="2400" b="1" dirty="0">
              <a:solidFill>
                <a:srgbClr val="003300"/>
              </a:solidFill>
              <a:latin typeface="Calibri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279898" y="5554428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800000"/>
                </a:solidFill>
              </a:rPr>
              <a:t>a</a:t>
            </a:r>
            <a:r>
              <a:rPr lang="it-IT" dirty="0" smtClean="0">
                <a:solidFill>
                  <a:srgbClr val="800000"/>
                </a:solidFill>
              </a:rPr>
              <a:t>nna.segreto@libero.it</a:t>
            </a:r>
            <a:endParaRPr lang="it-IT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94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olo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583487" cy="671513"/>
          </a:xfrm>
        </p:spPr>
        <p:txBody>
          <a:bodyPr/>
          <a:lstStyle/>
          <a:p>
            <a:r>
              <a:rPr lang="it-IT" altLang="it-IT" sz="32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STRUMENTI PER ORIENTARCI</a:t>
            </a:r>
          </a:p>
        </p:txBody>
      </p:sp>
      <p:pic>
        <p:nvPicPr>
          <p:cNvPr id="12291" name="Immagin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718" y="1233736"/>
            <a:ext cx="5256212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ergamena 1 1"/>
          <p:cNvSpPr/>
          <p:nvPr/>
        </p:nvSpPr>
        <p:spPr bwMode="auto">
          <a:xfrm>
            <a:off x="0" y="1233298"/>
            <a:ext cx="3125856" cy="1871524"/>
          </a:xfrm>
          <a:prstGeom prst="verticalScroll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it-IT" sz="32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cs typeface="Times New Roman" pitchFamily="18" charset="0"/>
              </a:rPr>
              <a:t>PROCESSI DECISIONALI</a:t>
            </a:r>
          </a:p>
        </p:txBody>
      </p:sp>
      <p:sp>
        <p:nvSpPr>
          <p:cNvPr id="8" name="Pergamena 1 7"/>
          <p:cNvSpPr/>
          <p:nvPr/>
        </p:nvSpPr>
        <p:spPr bwMode="auto">
          <a:xfrm>
            <a:off x="6156176" y="1232648"/>
            <a:ext cx="3125856" cy="1871524"/>
          </a:xfrm>
          <a:prstGeom prst="verticalScroll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it-IT" sz="32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  <a:cs typeface="Times New Roman" pitchFamily="18" charset="0"/>
              </a:rPr>
              <a:t>GRIGLIA PER REGISTRARE</a:t>
            </a:r>
          </a:p>
        </p:txBody>
      </p:sp>
      <p:sp>
        <p:nvSpPr>
          <p:cNvPr id="3" name="Triangolo isoscele 2">
            <a:hlinkClick r:id="rId4" action="ppaction://hlinkfile"/>
          </p:cNvPr>
          <p:cNvSpPr/>
          <p:nvPr/>
        </p:nvSpPr>
        <p:spPr>
          <a:xfrm rot="17761746">
            <a:off x="105479" y="2770266"/>
            <a:ext cx="766097" cy="71321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Triangolo isoscele 6">
            <a:hlinkClick r:id="rId5" action="ppaction://hlinkfile"/>
          </p:cNvPr>
          <p:cNvSpPr/>
          <p:nvPr/>
        </p:nvSpPr>
        <p:spPr>
          <a:xfrm rot="3724607">
            <a:off x="8394820" y="2742804"/>
            <a:ext cx="766097" cy="71321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689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>
          <a:xfrm>
            <a:off x="539750" y="1235075"/>
            <a:ext cx="7583488" cy="4208463"/>
          </a:xfrm>
        </p:spPr>
        <p:txBody>
          <a:bodyPr/>
          <a:lstStyle/>
          <a:p>
            <a:endParaRPr lang="it-IT" altLang="it-IT" smtClean="0">
              <a:ea typeface="ＭＳ Ｐゴシック" pitchFamily="34" charset="-128"/>
            </a:endParaRPr>
          </a:p>
        </p:txBody>
      </p:sp>
      <p:pic>
        <p:nvPicPr>
          <p:cNvPr id="16387" name="Immagine 3" descr="https://encrypted-tbn3.gstatic.com/images?q=tbn:ANd9GcTiujUeF_UGNTgd-8hlM-s3yi1fxRJYCb3UyPULHm_ry9TNpCtGJ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9850"/>
            <a:ext cx="9109075" cy="690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itolo 1"/>
          <p:cNvSpPr txBox="1">
            <a:spLocks/>
          </p:cNvSpPr>
          <p:nvPr/>
        </p:nvSpPr>
        <p:spPr bwMode="auto">
          <a:xfrm>
            <a:off x="2700338" y="2276872"/>
            <a:ext cx="3455987" cy="1335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ts val="2000"/>
              </a:spcBef>
              <a:buFont typeface="Wingdings 2" pitchFamily="18" charset="2"/>
              <a:buChar char=""/>
              <a:defRPr sz="2200">
                <a:solidFill>
                  <a:schemeClr val="bg1"/>
                </a:solidFill>
                <a:latin typeface="Arial" charset="0"/>
              </a:defRPr>
            </a:lvl1pPr>
            <a:lvl2pPr marL="577850" indent="-295275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2pPr>
            <a:lvl3pPr marL="860425" indent="-282575" eaLnBrk="0" hangingPunct="0">
              <a:spcBef>
                <a:spcPts val="600"/>
              </a:spcBef>
              <a:buFont typeface="Wingdings 2" pitchFamily="18" charset="2"/>
              <a:buChar char="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143000" indent="-282575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4pPr>
            <a:lvl5pPr marL="1425575" indent="-282575" eaLnBrk="0" hangingPunct="0">
              <a:spcBef>
                <a:spcPts val="600"/>
              </a:spcBef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5pPr>
            <a:lvl6pPr marL="1882775" indent="-282575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339975" indent="-282575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7pPr>
            <a:lvl8pPr marL="2797175" indent="-282575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254375" indent="-282575" eaLnBrk="0" fontAlgn="base" hangingPunct="0">
              <a:spcBef>
                <a:spcPts val="600"/>
              </a:spcBef>
              <a:spcAft>
                <a:spcPct val="0"/>
              </a:spcAft>
              <a:buFont typeface="Wingdings 2" pitchFamily="18" charset="2"/>
              <a:buChar char="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3200" b="1" dirty="0" smtClean="0">
                <a:solidFill>
                  <a:srgbClr val="000099"/>
                </a:solidFill>
              </a:rPr>
              <a:t>Apprendimento cooperativo è …</a:t>
            </a:r>
            <a:endParaRPr lang="it-IT" altLang="it-IT" sz="3200" b="1" dirty="0">
              <a:solidFill>
                <a:srgbClr val="000099"/>
              </a:solidFill>
            </a:endParaRP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 rot="414131">
            <a:off x="5957807" y="5509304"/>
            <a:ext cx="3108848" cy="893445"/>
          </a:xfrm>
          <a:prstGeom prst="wave">
            <a:avLst>
              <a:gd name="adj1" fmla="val 13005"/>
              <a:gd name="adj2" fmla="val 0"/>
            </a:avLst>
          </a:prstGeom>
          <a:ln>
            <a:solidFill>
              <a:srgbClr val="FF6600"/>
            </a:solidFill>
            <a:headEnd/>
            <a:tailEnd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b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>
              <a:defRPr>
                <a:solidFill>
                  <a:schemeClr val="tx1"/>
                </a:solidFill>
                <a:latin typeface="Verdana" pitchFamily="34" charset="0"/>
              </a:defRPr>
            </a:lvl2pPr>
            <a:lvl3pPr>
              <a:defRPr>
                <a:solidFill>
                  <a:schemeClr val="tx1"/>
                </a:solidFill>
                <a:latin typeface="Verdana" pitchFamily="34" charset="0"/>
              </a:defRPr>
            </a:lvl3pPr>
            <a:lvl4pPr>
              <a:defRPr>
                <a:solidFill>
                  <a:schemeClr val="tx1"/>
                </a:solidFill>
                <a:latin typeface="Verdana" pitchFamily="34" charset="0"/>
              </a:defRPr>
            </a:lvl4pPr>
            <a:lvl5pPr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rgbClr val="0C5986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it-IT" altLang="it-IT" sz="2200" b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+mn-cs"/>
              </a:rPr>
              <a:t>Dichiarazione di gruppo</a:t>
            </a:r>
            <a:endParaRPr kumimoji="0" lang="it-IT" altLang="it-IT" sz="2200" b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668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6" name="Picture 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51" y="903"/>
            <a:ext cx="9198334" cy="695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asellaDiTesto 10"/>
          <p:cNvSpPr txBox="1"/>
          <p:nvPr/>
        </p:nvSpPr>
        <p:spPr>
          <a:xfrm>
            <a:off x="5652121" y="5301208"/>
            <a:ext cx="3491880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  <a:defRPr/>
            </a:pPr>
            <a:r>
              <a:rPr lang="it-IT" sz="36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COME IERI!</a:t>
            </a:r>
            <a:endParaRPr lang="it-IT" sz="3600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122" name="Titolo 1"/>
          <p:cNvSpPr>
            <a:spLocks noGrp="1"/>
          </p:cNvSpPr>
          <p:nvPr>
            <p:ph type="title"/>
          </p:nvPr>
        </p:nvSpPr>
        <p:spPr>
          <a:xfrm>
            <a:off x="3707904" y="-99392"/>
            <a:ext cx="5544616" cy="1143000"/>
          </a:xfrm>
        </p:spPr>
        <p:txBody>
          <a:bodyPr/>
          <a:lstStyle/>
          <a:p>
            <a:r>
              <a:rPr lang="it-IT" altLang="it-IT" sz="4000" b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PRONTI? </a:t>
            </a:r>
          </a:p>
        </p:txBody>
      </p:sp>
    </p:spTree>
    <p:extLst>
      <p:ext uri="{BB962C8B-B14F-4D97-AF65-F5344CB8AC3E}">
        <p14:creationId xmlns:p14="http://schemas.microsoft.com/office/powerpoint/2010/main" val="266417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/>
          </p:cNvSpPr>
          <p:nvPr>
            <p:ph type="subTitle" idx="1"/>
          </p:nvPr>
        </p:nvSpPr>
        <p:spPr>
          <a:xfrm>
            <a:off x="287016" y="5589240"/>
            <a:ext cx="8856984" cy="1066800"/>
          </a:xfrm>
        </p:spPr>
        <p:txBody>
          <a:bodyPr/>
          <a:lstStyle/>
          <a:p>
            <a:r>
              <a:rPr lang="it-IT" altLang="it-IT" b="1" i="1" dirty="0" smtClean="0">
                <a:solidFill>
                  <a:srgbClr val="FFFF00"/>
                </a:solidFill>
              </a:rPr>
              <a:t>MI HANNO DETTO DI FARLI LAVORARE </a:t>
            </a:r>
          </a:p>
          <a:p>
            <a:r>
              <a:rPr lang="it-IT" altLang="it-IT" b="1" i="1" dirty="0" smtClean="0">
                <a:solidFill>
                  <a:srgbClr val="FFFF00"/>
                </a:solidFill>
              </a:rPr>
              <a:t>IN GRUPPO!</a:t>
            </a:r>
          </a:p>
        </p:txBody>
      </p:sp>
      <p:pic>
        <p:nvPicPr>
          <p:cNvPr id="3075" name="Picture 4"/>
          <p:cNvPicPr>
            <a:picLocks noGrp="1" noChangeAspect="1" noChangeArrowheads="1"/>
          </p:cNvPicPr>
          <p:nvPr>
            <p:ph type="ctr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546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75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olo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600075"/>
          </a:xfrm>
        </p:spPr>
        <p:txBody>
          <a:bodyPr/>
          <a:lstStyle/>
          <a:p>
            <a:pPr eaLnBrk="1" hangingPunct="1"/>
            <a:r>
              <a:rPr lang="it-IT" altLang="it-IT" sz="32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GESTIRE LA CLASSE</a:t>
            </a:r>
          </a:p>
        </p:txBody>
      </p:sp>
      <p:sp>
        <p:nvSpPr>
          <p:cNvPr id="8" name="Rectangle 3" descr="Carta di giornale">
            <a:hlinkClick r:id="rId2"/>
          </p:cNvPr>
          <p:cNvSpPr>
            <a:spLocks noChangeArrowheads="1"/>
          </p:cNvSpPr>
          <p:nvPr/>
        </p:nvSpPr>
        <p:spPr bwMode="auto">
          <a:xfrm>
            <a:off x="468313" y="1628800"/>
            <a:ext cx="5365750" cy="3096344"/>
          </a:xfrm>
          <a:prstGeom prst="rect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57150">
            <a:solidFill>
              <a:srgbClr val="FFC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buFont typeface="Wingdings" pitchFamily="2" charset="2"/>
              <a:buNone/>
              <a:defRPr/>
            </a:pPr>
            <a:endParaRPr lang="it-IT" sz="2200" dirty="0">
              <a:solidFill>
                <a:srgbClr val="000099"/>
              </a:solidFill>
              <a:ea typeface="ＭＳ Ｐゴシック" charset="-128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it-IT" sz="2800" b="1" dirty="0" smtClean="0">
              <a:solidFill>
                <a:srgbClr val="000099"/>
              </a:solidFill>
              <a:latin typeface="+mn-lt"/>
              <a:ea typeface="ＭＳ Ｐゴシック" charset="-128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it-IT" sz="2800" b="1" dirty="0">
              <a:solidFill>
                <a:srgbClr val="000099"/>
              </a:solidFill>
              <a:latin typeface="+mn-lt"/>
              <a:ea typeface="ＭＳ Ｐゴシック" charset="-128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it-IT" sz="2800" b="1" dirty="0" smtClean="0">
                <a:solidFill>
                  <a:srgbClr val="000099"/>
                </a:solidFill>
                <a:latin typeface="+mn-lt"/>
                <a:ea typeface="ＭＳ Ｐゴシック" charset="-128"/>
              </a:rPr>
              <a:t>Formare </a:t>
            </a:r>
            <a:r>
              <a:rPr lang="it-IT" sz="2800" b="1" dirty="0">
                <a:solidFill>
                  <a:srgbClr val="000099"/>
                </a:solidFill>
                <a:latin typeface="+mn-lt"/>
                <a:ea typeface="ＭＳ Ｐゴシック" charset="-128"/>
              </a:rPr>
              <a:t>i gruppi</a:t>
            </a:r>
          </a:p>
          <a:p>
            <a:pPr>
              <a:lnSpc>
                <a:spcPct val="150000"/>
              </a:lnSpc>
              <a:buFontTx/>
              <a:buChar char="•"/>
              <a:defRPr/>
            </a:pPr>
            <a:r>
              <a:rPr lang="it-IT" sz="2800" b="1" dirty="0">
                <a:solidFill>
                  <a:srgbClr val="000099"/>
                </a:solidFill>
                <a:latin typeface="+mn-lt"/>
                <a:ea typeface="ＭＳ Ｐゴシック" charset="-128"/>
              </a:rPr>
              <a:t>   Organizzare lo spazio aula </a:t>
            </a:r>
          </a:p>
          <a:p>
            <a:pPr>
              <a:lnSpc>
                <a:spcPct val="150000"/>
              </a:lnSpc>
              <a:buFontTx/>
              <a:buChar char="•"/>
              <a:defRPr/>
            </a:pPr>
            <a:r>
              <a:rPr lang="it-IT" sz="2800" b="1" dirty="0">
                <a:solidFill>
                  <a:srgbClr val="000099"/>
                </a:solidFill>
                <a:latin typeface="+mn-lt"/>
                <a:ea typeface="ＭＳ Ｐゴシック" charset="-128"/>
              </a:rPr>
              <a:t>   </a:t>
            </a:r>
            <a:r>
              <a:rPr lang="it-IT" sz="2800" b="1" dirty="0" smtClean="0">
                <a:solidFill>
                  <a:srgbClr val="000099"/>
                </a:solidFill>
                <a:latin typeface="+mn-lt"/>
                <a:ea typeface="ＭＳ Ｐゴシック" charset="-128"/>
              </a:rPr>
              <a:t> Dare </a:t>
            </a:r>
            <a:r>
              <a:rPr lang="it-IT" sz="2800" b="1" dirty="0">
                <a:solidFill>
                  <a:srgbClr val="000099"/>
                </a:solidFill>
                <a:latin typeface="+mn-lt"/>
                <a:ea typeface="ＭＳ Ｐゴシック" charset="-128"/>
              </a:rPr>
              <a:t>le consegne </a:t>
            </a:r>
          </a:p>
          <a:p>
            <a:pPr>
              <a:lnSpc>
                <a:spcPct val="150000"/>
              </a:lnSpc>
              <a:buFontTx/>
              <a:buChar char="•"/>
              <a:defRPr/>
            </a:pPr>
            <a:r>
              <a:rPr lang="it-IT" sz="2800" b="1" dirty="0">
                <a:solidFill>
                  <a:srgbClr val="000099"/>
                </a:solidFill>
                <a:latin typeface="+mn-lt"/>
                <a:ea typeface="ＭＳ Ｐゴシック" charset="-128"/>
              </a:rPr>
              <a:t>    Monitorare il lavoro dei gruppi</a:t>
            </a:r>
          </a:p>
          <a:p>
            <a:pPr>
              <a:lnSpc>
                <a:spcPct val="150000"/>
              </a:lnSpc>
              <a:defRPr/>
            </a:pPr>
            <a:endParaRPr lang="it-IT" sz="2800" b="1" dirty="0">
              <a:solidFill>
                <a:srgbClr val="000099"/>
              </a:solidFill>
              <a:latin typeface="+mn-lt"/>
              <a:ea typeface="ＭＳ Ｐゴシック" charset="-128"/>
            </a:endParaRPr>
          </a:p>
          <a:p>
            <a:pPr>
              <a:lnSpc>
                <a:spcPct val="150000"/>
              </a:lnSpc>
              <a:defRPr/>
            </a:pPr>
            <a:endParaRPr lang="it-IT" sz="2800" b="1" dirty="0">
              <a:solidFill>
                <a:srgbClr val="000099"/>
              </a:solidFill>
              <a:latin typeface="+mn-lt"/>
              <a:ea typeface="ＭＳ Ｐゴシック" charset="-128"/>
            </a:endParaRPr>
          </a:p>
          <a:p>
            <a:pPr>
              <a:defRPr/>
            </a:pPr>
            <a:endParaRPr lang="it-IT" sz="2200" dirty="0">
              <a:solidFill>
                <a:srgbClr val="000099"/>
              </a:solidFill>
              <a:ea typeface="ＭＳ Ｐゴシック" charset="-128"/>
            </a:endParaRPr>
          </a:p>
        </p:txBody>
      </p:sp>
      <p:sp>
        <p:nvSpPr>
          <p:cNvPr id="9" name="AutoShape 6"/>
          <p:cNvSpPr txBox="1">
            <a:spLocks noGrp="1" noChangeArrowheads="1"/>
          </p:cNvSpPr>
          <p:nvPr>
            <p:ph idx="1"/>
          </p:nvPr>
        </p:nvSpPr>
        <p:spPr>
          <a:xfrm rot="284339">
            <a:off x="5539466" y="5073943"/>
            <a:ext cx="3251200" cy="893762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4">
              <a:lumMod val="20000"/>
              <a:lumOff val="80000"/>
            </a:schemeClr>
          </a:solidFill>
          <a:ln w="317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b"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8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  <a:defRPr/>
            </a:pPr>
            <a:r>
              <a:rPr lang="it-IT" altLang="it-IT" sz="2200" b="1" i="1" dirty="0" smtClean="0">
                <a:solidFill>
                  <a:srgbClr val="000000"/>
                </a:solidFill>
                <a:latin typeface="+mn-lt"/>
              </a:rPr>
              <a:t>Prendi appunti in coppia</a:t>
            </a:r>
            <a:endParaRPr lang="it-IT" altLang="it-IT" sz="2200" b="1" i="1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78418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63761" y="5517232"/>
            <a:ext cx="7339012" cy="579437"/>
          </a:xfrm>
        </p:spPr>
        <p:txBody>
          <a:bodyPr/>
          <a:lstStyle/>
          <a:p>
            <a:pPr eaLnBrk="1" hangingPunct="1"/>
            <a:r>
              <a:rPr lang="it-IT" altLang="it-IT" sz="32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Formazione dei gruppi</a:t>
            </a:r>
          </a:p>
        </p:txBody>
      </p:sp>
      <p:sp>
        <p:nvSpPr>
          <p:cNvPr id="2" name="Rettangolo 1"/>
          <p:cNvSpPr>
            <a:spLocks noChangeArrowheads="1"/>
          </p:cNvSpPr>
          <p:nvPr/>
        </p:nvSpPr>
        <p:spPr bwMode="auto">
          <a:xfrm>
            <a:off x="3619500" y="981075"/>
            <a:ext cx="26797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b="1" dirty="0">
                <a:solidFill>
                  <a:srgbClr val="FFFF00"/>
                </a:solidFill>
                <a:latin typeface="+mn-lt"/>
                <a:cs typeface="Arial" charset="0"/>
              </a:rPr>
              <a:t>GRUPPI CASUALI</a:t>
            </a:r>
          </a:p>
        </p:txBody>
      </p:sp>
      <p:sp>
        <p:nvSpPr>
          <p:cNvPr id="3" name="Rettangolo 2"/>
          <p:cNvSpPr>
            <a:spLocks noChangeArrowheads="1"/>
          </p:cNvSpPr>
          <p:nvPr/>
        </p:nvSpPr>
        <p:spPr bwMode="auto">
          <a:xfrm>
            <a:off x="4283968" y="2616818"/>
            <a:ext cx="4572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b="1" dirty="0">
                <a:solidFill>
                  <a:srgbClr val="FFFF00"/>
                </a:solidFill>
                <a:latin typeface="+mn-lt"/>
                <a:cs typeface="Arial" charset="0"/>
              </a:rPr>
              <a:t>GRUPPI FORMATI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b="1" dirty="0">
                <a:solidFill>
                  <a:srgbClr val="FFFF00"/>
                </a:solidFill>
                <a:latin typeface="+mn-lt"/>
                <a:cs typeface="Arial" charset="0"/>
              </a:rPr>
              <a:t>DALL’INSEGNANTE</a:t>
            </a:r>
          </a:p>
        </p:txBody>
      </p:sp>
      <p:sp>
        <p:nvSpPr>
          <p:cNvPr id="4" name="Rettangolo 3"/>
          <p:cNvSpPr>
            <a:spLocks noChangeArrowheads="1"/>
          </p:cNvSpPr>
          <p:nvPr/>
        </p:nvSpPr>
        <p:spPr bwMode="auto">
          <a:xfrm>
            <a:off x="5546158" y="4188277"/>
            <a:ext cx="30285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altLang="it-IT" b="1" dirty="0">
                <a:solidFill>
                  <a:srgbClr val="FFFF00"/>
                </a:solidFill>
                <a:latin typeface="+mn-lt"/>
                <a:cs typeface="Arial" charset="0"/>
              </a:rPr>
              <a:t>GRUPPI ELETTIVI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00793"/>
            <a:ext cx="3203848" cy="2432050"/>
          </a:xfrm>
          <a:prstGeom prst="rect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riangolo isoscele 6">
            <a:hlinkClick r:id="rId3" action="ppaction://hlinkfile"/>
          </p:cNvPr>
          <p:cNvSpPr/>
          <p:nvPr/>
        </p:nvSpPr>
        <p:spPr>
          <a:xfrm rot="2590202">
            <a:off x="7975595" y="2575087"/>
            <a:ext cx="735627" cy="863091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33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4" name="Rectangle 2"/>
          <p:cNvSpPr>
            <a:spLocks noGrp="1"/>
          </p:cNvSpPr>
          <p:nvPr>
            <p:ph type="ctrTitle"/>
          </p:nvPr>
        </p:nvSpPr>
        <p:spPr>
          <a:xfrm>
            <a:off x="1371600" y="609600"/>
            <a:ext cx="7583488" cy="3794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36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Disposizione dei posti</a:t>
            </a:r>
          </a:p>
        </p:txBody>
      </p:sp>
      <p:sp>
        <p:nvSpPr>
          <p:cNvPr id="340996" name="Rectangle 4"/>
          <p:cNvSpPr>
            <a:spLocks noChangeArrowheads="1"/>
          </p:cNvSpPr>
          <p:nvPr/>
        </p:nvSpPr>
        <p:spPr bwMode="auto">
          <a:xfrm>
            <a:off x="1344613" y="1981200"/>
            <a:ext cx="1295400" cy="609600"/>
          </a:xfrm>
          <a:prstGeom prst="rect">
            <a:avLst/>
          </a:prstGeom>
          <a:solidFill>
            <a:srgbClr val="00CCFF"/>
          </a:solidFill>
          <a:ln w="38100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endParaRPr lang="it-IT" altLang="it-IT" sz="2400" i="1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40997" name="Rectangle 5"/>
          <p:cNvSpPr>
            <a:spLocks noChangeArrowheads="1"/>
          </p:cNvSpPr>
          <p:nvPr/>
        </p:nvSpPr>
        <p:spPr bwMode="auto">
          <a:xfrm>
            <a:off x="3132138" y="1949450"/>
            <a:ext cx="1143000" cy="685800"/>
          </a:xfrm>
          <a:prstGeom prst="rect">
            <a:avLst/>
          </a:prstGeom>
          <a:solidFill>
            <a:srgbClr val="00CCFF"/>
          </a:solidFill>
          <a:ln w="38100">
            <a:solidFill>
              <a:srgbClr val="0000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endParaRPr lang="it-IT" altLang="it-IT" sz="2400" i="1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40998" name="Rectangle 6"/>
          <p:cNvSpPr>
            <a:spLocks noChangeArrowheads="1"/>
          </p:cNvSpPr>
          <p:nvPr/>
        </p:nvSpPr>
        <p:spPr bwMode="auto">
          <a:xfrm>
            <a:off x="4356100" y="1943100"/>
            <a:ext cx="5699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>
              <a:buFont typeface="Wingdings" pitchFamily="2" charset="2"/>
              <a:buNone/>
            </a:pPr>
            <a:r>
              <a:rPr lang="it-IT" altLang="it-IT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</a:p>
        </p:txBody>
      </p:sp>
      <p:pic>
        <p:nvPicPr>
          <p:cNvPr id="340999" name="Picture 7" descr="Nuovo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4435524" y="2710948"/>
            <a:ext cx="2036333" cy="17086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rgbClr val="FF9900"/>
            </a:solidFill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41000" name="Picture 8" descr="COPP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85"/>
          <a:stretch>
            <a:fillRect/>
          </a:stretch>
        </p:blipFill>
        <p:spPr bwMode="auto">
          <a:xfrm>
            <a:off x="6875463" y="1949450"/>
            <a:ext cx="1828800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1001" name="Picture 9" descr="GRUPPO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54"/>
          <a:stretch>
            <a:fillRect/>
          </a:stretch>
        </p:blipFill>
        <p:spPr bwMode="auto">
          <a:xfrm>
            <a:off x="6875463" y="4076700"/>
            <a:ext cx="18288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1002" name="Rectangle 10"/>
          <p:cNvSpPr>
            <a:spLocks noChangeArrowheads="1"/>
          </p:cNvSpPr>
          <p:nvPr/>
        </p:nvSpPr>
        <p:spPr bwMode="auto">
          <a:xfrm>
            <a:off x="3881438" y="1341438"/>
            <a:ext cx="5699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>
              <a:buFont typeface="Wingdings" pitchFamily="2" charset="2"/>
              <a:buNone/>
            </a:pPr>
            <a:r>
              <a:rPr lang="it-IT" altLang="it-IT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</a:p>
        </p:txBody>
      </p:sp>
      <p:sp>
        <p:nvSpPr>
          <p:cNvPr id="341004" name="Rectangle 12"/>
          <p:cNvSpPr>
            <a:spLocks noChangeArrowheads="1"/>
          </p:cNvSpPr>
          <p:nvPr/>
        </p:nvSpPr>
        <p:spPr bwMode="auto">
          <a:xfrm>
            <a:off x="1358900" y="1301750"/>
            <a:ext cx="5699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>
              <a:buFont typeface="Wingdings" pitchFamily="2" charset="2"/>
              <a:buNone/>
            </a:pPr>
            <a:r>
              <a:rPr lang="it-IT" altLang="it-IT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</a:p>
        </p:txBody>
      </p:sp>
      <p:sp>
        <p:nvSpPr>
          <p:cNvPr id="341005" name="Rectangle 13"/>
          <p:cNvSpPr>
            <a:spLocks noChangeArrowheads="1"/>
          </p:cNvSpPr>
          <p:nvPr/>
        </p:nvSpPr>
        <p:spPr bwMode="auto">
          <a:xfrm>
            <a:off x="2011363" y="1308100"/>
            <a:ext cx="5699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>
              <a:buFont typeface="Wingdings" pitchFamily="2" charset="2"/>
              <a:buNone/>
            </a:pPr>
            <a:r>
              <a:rPr lang="it-IT" altLang="it-IT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</a:p>
        </p:txBody>
      </p:sp>
      <p:pic>
        <p:nvPicPr>
          <p:cNvPr id="1026" name="Picture 2" descr="4post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54"/>
          <a:stretch>
            <a:fillRect/>
          </a:stretch>
        </p:blipFill>
        <p:spPr bwMode="auto">
          <a:xfrm>
            <a:off x="117475" y="4530725"/>
            <a:ext cx="4135438" cy="2049463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60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996" grpId="0" animBg="1"/>
      <p:bldP spid="340997" grpId="0" animBg="1"/>
      <p:bldP spid="340998" grpId="0"/>
      <p:bldP spid="341002" grpId="0"/>
      <p:bldP spid="341004" grpId="0"/>
      <p:bldP spid="3410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AutoShape 2"/>
          <p:cNvSpPr>
            <a:spLocks noGrp="1" noChangeArrowheads="1"/>
          </p:cNvSpPr>
          <p:nvPr>
            <p:ph type="subTitle" idx="1"/>
          </p:nvPr>
        </p:nvSpPr>
        <p:spPr>
          <a:xfrm>
            <a:off x="3319463" y="620713"/>
            <a:ext cx="2720975" cy="990600"/>
          </a:xfrm>
          <a:prstGeom prst="wedgeRoundRectCallout">
            <a:avLst>
              <a:gd name="adj1" fmla="val -49486"/>
              <a:gd name="adj2" fmla="val 2338"/>
              <a:gd name="adj3" fmla="val 16667"/>
            </a:avLst>
          </a:prstGeom>
          <a:solidFill>
            <a:srgbClr val="FFFF00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182880" tIns="91440"/>
          <a:lstStyle/>
          <a:p>
            <a:pPr algn="ctr">
              <a:spcBef>
                <a:spcPct val="0"/>
              </a:spcBef>
              <a:buFont typeface="Wingdings 2" pitchFamily="18" charset="2"/>
              <a:buNone/>
            </a:pPr>
            <a:r>
              <a:rPr lang="it-IT" altLang="it-IT" sz="2200" b="1" i="1" dirty="0" smtClean="0">
                <a:solidFill>
                  <a:srgbClr val="003399"/>
                </a:solidFill>
                <a:latin typeface="Calibri" pitchFamily="34" charset="0"/>
              </a:rPr>
              <a:t>Dare consegne</a:t>
            </a:r>
          </a:p>
          <a:p>
            <a:pPr algn="ctr">
              <a:spcBef>
                <a:spcPct val="0"/>
              </a:spcBef>
              <a:buFont typeface="Wingdings 2" pitchFamily="18" charset="2"/>
              <a:buNone/>
            </a:pPr>
            <a:r>
              <a:rPr lang="it-IT" altLang="it-IT" sz="2200" b="1" i="1" dirty="0" smtClean="0">
                <a:solidFill>
                  <a:srgbClr val="003399"/>
                </a:solidFill>
                <a:latin typeface="Calibri" pitchFamily="34" charset="0"/>
              </a:rPr>
              <a:t>verbali e scritte</a:t>
            </a:r>
          </a:p>
          <a:p>
            <a:pPr>
              <a:spcBef>
                <a:spcPct val="0"/>
              </a:spcBef>
              <a:buFont typeface="Wingdings 2" pitchFamily="18" charset="2"/>
              <a:buNone/>
            </a:pPr>
            <a:endParaRPr lang="it-IT" altLang="it-IT" b="1" dirty="0" smtClean="0">
              <a:solidFill>
                <a:srgbClr val="003399"/>
              </a:solidFill>
              <a:latin typeface="Calibri" pitchFamily="34" charset="0"/>
            </a:endParaRPr>
          </a:p>
        </p:txBody>
      </p:sp>
      <p:sp>
        <p:nvSpPr>
          <p:cNvPr id="337923" name="AutoShape 3"/>
          <p:cNvSpPr>
            <a:spLocks noChangeArrowheads="1"/>
          </p:cNvSpPr>
          <p:nvPr/>
        </p:nvSpPr>
        <p:spPr bwMode="auto">
          <a:xfrm>
            <a:off x="6516216" y="2627843"/>
            <a:ext cx="2271713" cy="585133"/>
          </a:xfrm>
          <a:prstGeom prst="wedgeRoundRectCallout">
            <a:avLst>
              <a:gd name="adj1" fmla="val 48224"/>
              <a:gd name="adj2" fmla="val 926"/>
              <a:gd name="adj3" fmla="val 16667"/>
            </a:avLst>
          </a:prstGeom>
          <a:solidFill>
            <a:srgbClr val="FFFF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9pPr>
          </a:lstStyle>
          <a:p>
            <a:r>
              <a:rPr lang="it-IT" altLang="it-IT" sz="2200" dirty="0" smtClean="0">
                <a:solidFill>
                  <a:srgbClr val="003399"/>
                </a:solidFill>
              </a:rPr>
              <a:t>Copioni </a:t>
            </a:r>
            <a:r>
              <a:rPr lang="it-IT" altLang="it-IT" sz="2200" dirty="0">
                <a:solidFill>
                  <a:srgbClr val="003399"/>
                </a:solidFill>
              </a:rPr>
              <a:t>di lavoro</a:t>
            </a:r>
          </a:p>
        </p:txBody>
      </p:sp>
      <p:sp>
        <p:nvSpPr>
          <p:cNvPr id="337925" name="AutoShape 5"/>
          <p:cNvSpPr>
            <a:spLocks noChangeArrowheads="1"/>
          </p:cNvSpPr>
          <p:nvPr/>
        </p:nvSpPr>
        <p:spPr bwMode="auto">
          <a:xfrm>
            <a:off x="3563938" y="4437063"/>
            <a:ext cx="2303462" cy="838200"/>
          </a:xfrm>
          <a:prstGeom prst="wedgeRoundRectCallout">
            <a:avLst>
              <a:gd name="adj1" fmla="val 50468"/>
              <a:gd name="adj2" fmla="val -49241"/>
              <a:gd name="adj3" fmla="val 16667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 b="1" i="1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defRPr>
            </a:lvl9pPr>
          </a:lstStyle>
          <a:p>
            <a:pPr algn="ctr"/>
            <a:r>
              <a:rPr lang="it-IT" altLang="it-IT" sz="2200" dirty="0">
                <a:solidFill>
                  <a:srgbClr val="003399"/>
                </a:solidFill>
              </a:rPr>
              <a:t>Verificare la comprensione</a:t>
            </a:r>
          </a:p>
        </p:txBody>
      </p:sp>
      <p:sp>
        <p:nvSpPr>
          <p:cNvPr id="2" name="Freccia a incrocio 1"/>
          <p:cNvSpPr/>
          <p:nvPr/>
        </p:nvSpPr>
        <p:spPr bwMode="auto">
          <a:xfrm>
            <a:off x="2916238" y="2060575"/>
            <a:ext cx="3527425" cy="2081213"/>
          </a:xfrm>
          <a:prstGeom prst="quadArrow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it-IT" b="1" i="0" dirty="0">
                <a:solidFill>
                  <a:srgbClr val="0066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CONSEGNE EFFICACI</a:t>
            </a:r>
          </a:p>
        </p:txBody>
      </p:sp>
      <p:sp>
        <p:nvSpPr>
          <p:cNvPr id="4" name="Fumetto 3 3"/>
          <p:cNvSpPr/>
          <p:nvPr/>
        </p:nvSpPr>
        <p:spPr>
          <a:xfrm>
            <a:off x="-324122" y="3416192"/>
            <a:ext cx="3240360" cy="2808312"/>
          </a:xfrm>
          <a:prstGeom prst="wedgeEllipseCallout">
            <a:avLst>
              <a:gd name="adj1" fmla="val -45627"/>
              <a:gd name="adj2" fmla="val -4904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2400" b="1" dirty="0">
                <a:solidFill>
                  <a:srgbClr val="003300"/>
                </a:solidFill>
              </a:rPr>
              <a:t>UN CONSIGLIO:</a:t>
            </a:r>
          </a:p>
          <a:p>
            <a:pPr algn="ctr"/>
            <a:r>
              <a:rPr lang="it-IT" sz="2400" b="1" dirty="0">
                <a:solidFill>
                  <a:srgbClr val="003300"/>
                </a:solidFill>
              </a:rPr>
              <a:t>non rispondere alle domande individuali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42544" y="6021288"/>
            <a:ext cx="1481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rgbClr val="FFFF00"/>
                </a:solidFill>
              </a:rPr>
              <a:t>BONUS</a:t>
            </a:r>
            <a:endParaRPr lang="it-IT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69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22" grpId="0" build="p" animBg="1"/>
      <p:bldP spid="337923" grpId="0" animBg="1"/>
      <p:bldP spid="337925" grpId="0" animBg="1"/>
      <p:bldP spid="4" grpId="0" animBg="1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899592" y="5517232"/>
            <a:ext cx="75834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it-IT" sz="28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MONITORARE!</a:t>
            </a:r>
            <a:endParaRPr lang="it-IT" sz="2800" b="1" dirty="0">
              <a:solidFill>
                <a:srgbClr val="99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2" descr="http://www.treccani.it/export/sites/default/Portale/resources/images/sito/scuola/in_aula/matematica/archivio/relazioni_funzioni/cavallaro_11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6626796" cy="3561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511577" y="476672"/>
            <a:ext cx="7218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3600" b="1" dirty="0" smtClean="0">
                <a:solidFill>
                  <a:srgbClr val="99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Mentre i gruppi lavorano …</a:t>
            </a:r>
            <a:endParaRPr lang="it-IT" sz="3600" b="1" dirty="0">
              <a:solidFill>
                <a:srgbClr val="99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Estrazione 6">
            <a:hlinkClick r:id="rId4" action="ppaction://hlinkfile"/>
          </p:cNvPr>
          <p:cNvSpPr/>
          <p:nvPr/>
        </p:nvSpPr>
        <p:spPr>
          <a:xfrm rot="4759312">
            <a:off x="6501807" y="5470259"/>
            <a:ext cx="685800" cy="685800"/>
          </a:xfrm>
          <a:prstGeom prst="flowChartExtra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5137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metto 3 4"/>
          <p:cNvSpPr/>
          <p:nvPr/>
        </p:nvSpPr>
        <p:spPr>
          <a:xfrm>
            <a:off x="752475" y="0"/>
            <a:ext cx="3027363" cy="1976438"/>
          </a:xfrm>
          <a:prstGeom prst="wedgeEllipseCallout">
            <a:avLst>
              <a:gd name="adj1" fmla="val -73247"/>
              <a:gd name="adj2" fmla="val -23731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>
                <a:solidFill>
                  <a:srgbClr val="EAEAEA"/>
                </a:solidFill>
              </a:rPr>
              <a:t>Simultaneità nel  gestire </a:t>
            </a:r>
          </a:p>
          <a:p>
            <a:pPr algn="ctr">
              <a:defRPr/>
            </a:pPr>
            <a:r>
              <a:rPr lang="it-IT" sz="2400" b="1" dirty="0">
                <a:solidFill>
                  <a:srgbClr val="EAEAEA"/>
                </a:solidFill>
              </a:rPr>
              <a:t>i materiali!</a:t>
            </a:r>
          </a:p>
        </p:txBody>
      </p:sp>
      <p:pic>
        <p:nvPicPr>
          <p:cNvPr id="23555" name="Picture 2" descr="zitti-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94605">
            <a:off x="1816100" y="3252788"/>
            <a:ext cx="4476750" cy="335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metto 3 3"/>
          <p:cNvSpPr/>
          <p:nvPr/>
        </p:nvSpPr>
        <p:spPr>
          <a:xfrm>
            <a:off x="-76200" y="1976438"/>
            <a:ext cx="3352800" cy="1789112"/>
          </a:xfrm>
          <a:prstGeom prst="wedgeEllipseCallout">
            <a:avLst>
              <a:gd name="adj1" fmla="val 27751"/>
              <a:gd name="adj2" fmla="val 65353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>
                <a:solidFill>
                  <a:srgbClr val="EAEAEA"/>
                </a:solidFill>
              </a:rPr>
              <a:t>Segnali</a:t>
            </a:r>
          </a:p>
          <a:p>
            <a:pPr algn="ctr">
              <a:defRPr/>
            </a:pPr>
            <a:r>
              <a:rPr lang="it-IT" sz="2400" b="1" dirty="0">
                <a:solidFill>
                  <a:srgbClr val="EAEAEA"/>
                </a:solidFill>
              </a:rPr>
              <a:t>convenzionali!</a:t>
            </a:r>
          </a:p>
        </p:txBody>
      </p:sp>
      <p:sp>
        <p:nvSpPr>
          <p:cNvPr id="9" name="Fumetto 3 8"/>
          <p:cNvSpPr/>
          <p:nvPr/>
        </p:nvSpPr>
        <p:spPr>
          <a:xfrm rot="837770">
            <a:off x="3611563" y="949325"/>
            <a:ext cx="3806825" cy="2054225"/>
          </a:xfrm>
          <a:prstGeom prst="wedgeEllipseCallout">
            <a:avLst>
              <a:gd name="adj1" fmla="val -31011"/>
              <a:gd name="adj2" fmla="val 85088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2400" b="1" dirty="0">
                <a:solidFill>
                  <a:srgbClr val="EAEAEA"/>
                </a:solidFill>
              </a:rPr>
              <a:t>Tono di voce basso </a:t>
            </a:r>
          </a:p>
          <a:p>
            <a:pPr algn="ctr">
              <a:defRPr/>
            </a:pPr>
            <a:r>
              <a:rPr lang="it-IT" sz="2400" b="1">
                <a:solidFill>
                  <a:srgbClr val="EAEAEA"/>
                </a:solidFill>
              </a:rPr>
              <a:t>anche dell’insegnante!</a:t>
            </a:r>
            <a:endParaRPr lang="it-IT" sz="2400" b="1" dirty="0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31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10939</TotalTime>
  <Words>358</Words>
  <Application>Microsoft Office PowerPoint</Application>
  <PresentationFormat>Presentazione su schermo (4:3)</PresentationFormat>
  <Paragraphs>124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Tema di Office</vt:lpstr>
      <vt:lpstr>Presentazione standard di PowerPoint</vt:lpstr>
      <vt:lpstr>PRONTI? </vt:lpstr>
      <vt:lpstr>Presentazione standard di PowerPoint</vt:lpstr>
      <vt:lpstr>GESTIRE LA CLASSE</vt:lpstr>
      <vt:lpstr>Formazione dei gruppi</vt:lpstr>
      <vt:lpstr>Disposizione dei posti</vt:lpstr>
      <vt:lpstr>Presentazione standard di PowerPoint</vt:lpstr>
      <vt:lpstr>MONITORARE!</vt:lpstr>
      <vt:lpstr>Presentazione standard di PowerPoint</vt:lpstr>
      <vt:lpstr>Presentazione standard di PowerPoint</vt:lpstr>
      <vt:lpstr>Presentazione standard di PowerPoint</vt:lpstr>
      <vt:lpstr>  CERCA LA STRUTTURA  </vt:lpstr>
      <vt:lpstr>IN CLASSE CON LA SIGNORA  TODD</vt:lpstr>
      <vt:lpstr>Presentazione standard di PowerPoint</vt:lpstr>
      <vt:lpstr>Presentazione standard di PowerPoint</vt:lpstr>
      <vt:lpstr>ACCOGLIAMO L’ACCORATO APPELLO!</vt:lpstr>
      <vt:lpstr>STRUMENTI PER ORIENTARCI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GESTIRE LA CLASSE COMUNITA’ DI APPRENDIMENTO</dc:title>
  <dc:creator>Francy</dc:creator>
  <cp:lastModifiedBy>Anna</cp:lastModifiedBy>
  <cp:revision>915</cp:revision>
  <cp:lastPrinted>2016-09-07T15:39:21Z</cp:lastPrinted>
  <dcterms:created xsi:type="dcterms:W3CDTF">2011-09-04T18:28:19Z</dcterms:created>
  <dcterms:modified xsi:type="dcterms:W3CDTF">2016-09-07T15:39:53Z</dcterms:modified>
</cp:coreProperties>
</file>