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1" r:id="rId1"/>
    <p:sldMasterId id="2147484373" r:id="rId2"/>
    <p:sldMasterId id="2147484385" r:id="rId3"/>
    <p:sldMasterId id="2147484397" r:id="rId4"/>
    <p:sldMasterId id="2147484409" r:id="rId5"/>
    <p:sldMasterId id="2147484421" r:id="rId6"/>
    <p:sldMasterId id="2147484433" r:id="rId7"/>
    <p:sldMasterId id="2147484445" r:id="rId8"/>
  </p:sldMasterIdLst>
  <p:notesMasterIdLst>
    <p:notesMasterId r:id="rId38"/>
  </p:notesMasterIdLst>
  <p:handoutMasterIdLst>
    <p:handoutMasterId r:id="rId39"/>
  </p:handoutMasterIdLst>
  <p:sldIdLst>
    <p:sldId id="424" r:id="rId9"/>
    <p:sldId id="436" r:id="rId10"/>
    <p:sldId id="434" r:id="rId11"/>
    <p:sldId id="443" r:id="rId12"/>
    <p:sldId id="427" r:id="rId13"/>
    <p:sldId id="363" r:id="rId14"/>
    <p:sldId id="400" r:id="rId15"/>
    <p:sldId id="444" r:id="rId16"/>
    <p:sldId id="445" r:id="rId17"/>
    <p:sldId id="419" r:id="rId18"/>
    <p:sldId id="448" r:id="rId19"/>
    <p:sldId id="415" r:id="rId20"/>
    <p:sldId id="417" r:id="rId21"/>
    <p:sldId id="418" r:id="rId22"/>
    <p:sldId id="437" r:id="rId23"/>
    <p:sldId id="438" r:id="rId24"/>
    <p:sldId id="456" r:id="rId25"/>
    <p:sldId id="457" r:id="rId26"/>
    <p:sldId id="458" r:id="rId27"/>
    <p:sldId id="375" r:id="rId28"/>
    <p:sldId id="401" r:id="rId29"/>
    <p:sldId id="402" r:id="rId30"/>
    <p:sldId id="404" r:id="rId31"/>
    <p:sldId id="449" r:id="rId32"/>
    <p:sldId id="450" r:id="rId33"/>
    <p:sldId id="451" r:id="rId34"/>
    <p:sldId id="452" r:id="rId35"/>
    <p:sldId id="453" r:id="rId36"/>
    <p:sldId id="446" r:id="rId37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270F"/>
    <a:srgbClr val="666633"/>
    <a:srgbClr val="333300"/>
    <a:srgbClr val="FF9900"/>
    <a:srgbClr val="336600"/>
    <a:srgbClr val="339966"/>
    <a:srgbClr val="00CC66"/>
    <a:srgbClr val="0033CC"/>
    <a:srgbClr val="009900"/>
    <a:srgbClr val="B5DC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2" autoAdjust="0"/>
    <p:restoredTop sz="90929"/>
  </p:normalViewPr>
  <p:slideViewPr>
    <p:cSldViewPr>
      <p:cViewPr varScale="1">
        <p:scale>
          <a:sx n="113" d="100"/>
          <a:sy n="113" d="100"/>
        </p:scale>
        <p:origin x="-64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F0AB10-DC7F-440B-AE61-9079602DFA79}" type="datetime1">
              <a:rPr lang="it-IT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5A80A8-A65E-4552-B716-3A13EDF3868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65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16BFC2-B6FF-4A0E-9380-7F932E6CBEE3}" type="datetime1">
              <a:rPr lang="it-IT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B48B78-5F89-4C7A-A0FB-40C9443566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286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/>
              <a:pPr>
                <a:defRPr/>
              </a:pPr>
              <a:t>12/18/2016</a:t>
            </a:fld>
            <a:endParaRPr lang="en-US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937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360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425270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831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86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901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949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54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213772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091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494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12/18/2016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44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303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5637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968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84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4718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60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3360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933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264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02BFA0-0687-4586-9627-1DC557EFF438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4CB8DA7-20D0-4387-A32A-B0CA3E1A03B4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026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DFD384-7CBB-4201-8FE3-61D488255BB7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65CDDD9-0FBD-4699-846E-4093945304B9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983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131A2-16AC-4F9C-B0AF-3B4CD194FFFB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D0617-145F-4E8C-AFF5-4E3C88D3C395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99674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C70E77-A0F2-41AB-906D-2957F7972E00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D15A2-E2E1-4B21-B924-F8C1F92EB681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67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AB7EA-D147-4879-84E7-B2366F8EE1A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F048355-854E-486C-B839-5D5422BF9841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667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BF61E-3692-4CE8-BD05-28C633581ECA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FFF97-4059-4F74-9609-AD9F8ACC034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60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8FFC3E-05AB-4AB4-A751-C00945FB9B91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1B42D-7C8E-4DC8-B446-0C902915EE01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622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00B267-65FC-4F34-8A76-AE76C2D222AC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EA37-C375-4D92-8EE1-B739BFB3AE66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46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53A1B-2822-4051-9422-896C4624B49B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FCCBF-E89F-4B8A-88FE-3EC7B82EFEFC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415129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2A4DE2-95B1-4350-A128-901F83A2B243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43C15-883E-4442-8F0A-F367684A7459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634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961CF-CA07-4C00-9BD7-44729920DE9C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88D068-4A3B-4B34-A41E-6FC748F6E1C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511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320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581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41138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9983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87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24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294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3686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8332859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848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2910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530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2718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99925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61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242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0373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704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133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380519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814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4570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2067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93597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1162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5871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845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608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26533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94472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2719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018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958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4506BB-E2D1-4D33-AC78-01EE169D387E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12/18/2016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1C29743-E81A-4E73-B3BD-3E3CF9405FA0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462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7E51B-FBAB-4182-ABBD-0876E500D54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8DDBCBC-1181-4008-989E-3A9938FBC07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7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84144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63683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396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7876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815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075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9638505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998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42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/>
              <a:pPr>
                <a:defRPr/>
              </a:pPr>
              <a:t>18/12/2016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2" r:id="rId1"/>
    <p:sldLayoutId id="2147484363" r:id="rId2"/>
    <p:sldLayoutId id="2147484364" r:id="rId3"/>
    <p:sldLayoutId id="2147484365" r:id="rId4"/>
    <p:sldLayoutId id="2147484366" r:id="rId5"/>
    <p:sldLayoutId id="2147484367" r:id="rId6"/>
    <p:sldLayoutId id="2147484368" r:id="rId7"/>
    <p:sldLayoutId id="2147484369" r:id="rId8"/>
    <p:sldLayoutId id="2147484370" r:id="rId9"/>
    <p:sldLayoutId id="2147484371" r:id="rId10"/>
    <p:sldLayoutId id="214748437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8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4" r:id="rId1"/>
    <p:sldLayoutId id="2147484375" r:id="rId2"/>
    <p:sldLayoutId id="2147484376" r:id="rId3"/>
    <p:sldLayoutId id="2147484377" r:id="rId4"/>
    <p:sldLayoutId id="2147484378" r:id="rId5"/>
    <p:sldLayoutId id="2147484379" r:id="rId6"/>
    <p:sldLayoutId id="2147484380" r:id="rId7"/>
    <p:sldLayoutId id="2147484381" r:id="rId8"/>
    <p:sldLayoutId id="2147484382" r:id="rId9"/>
    <p:sldLayoutId id="2147484383" r:id="rId10"/>
    <p:sldLayoutId id="214748438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  <a:ea typeface="ＭＳ Ｐゴシック" pitchFamily="34" charset="-128"/>
              </a:rPr>
              <a:pPr>
                <a:defRPr/>
              </a:pPr>
              <a:t>18/12/2016</a:t>
            </a:fld>
            <a:endParaRPr lang="it-IT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  <a:ea typeface="ＭＳ Ｐゴシック" pitchFamily="34" charset="-128"/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797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7" r:id="rId2"/>
    <p:sldLayoutId id="2147484388" r:id="rId3"/>
    <p:sldLayoutId id="2147484389" r:id="rId4"/>
    <p:sldLayoutId id="2147484390" r:id="rId5"/>
    <p:sldLayoutId id="2147484391" r:id="rId6"/>
    <p:sldLayoutId id="2147484392" r:id="rId7"/>
    <p:sldLayoutId id="2147484393" r:id="rId8"/>
    <p:sldLayoutId id="2147484394" r:id="rId9"/>
    <p:sldLayoutId id="2147484395" r:id="rId10"/>
    <p:sldLayoutId id="21474843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BBE0F91-C43E-4069-8A9F-90D6D9B5B2B1}" type="datetime1">
              <a:rPr lang="it-IT" smtClean="0">
                <a:solidFill>
                  <a:srgbClr val="F0A22E">
                    <a:shade val="75000"/>
                  </a:srgbClr>
                </a:solidFill>
                <a:ea typeface="ＭＳ Ｐゴシック" pitchFamily="34" charset="-128"/>
                <a:cs typeface="Arial" charset="0"/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F6E71DC-BFDB-4AFD-B977-EF3E8BB9BC8D}" type="slidenum">
              <a:rPr lang="it-IT" smtClean="0">
                <a:solidFill>
                  <a:srgbClr val="F0A22E">
                    <a:shade val="75000"/>
                  </a:srgbClr>
                </a:solidFill>
                <a:ea typeface="ＭＳ Ｐゴシック" pitchFamily="34" charset="-128"/>
                <a:cs typeface="Arial" charset="0"/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88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8" r:id="rId1"/>
    <p:sldLayoutId id="2147484399" r:id="rId2"/>
    <p:sldLayoutId id="2147484400" r:id="rId3"/>
    <p:sldLayoutId id="2147484401" r:id="rId4"/>
    <p:sldLayoutId id="2147484402" r:id="rId5"/>
    <p:sldLayoutId id="2147484403" r:id="rId6"/>
    <p:sldLayoutId id="2147484404" r:id="rId7"/>
    <p:sldLayoutId id="2147484405" r:id="rId8"/>
    <p:sldLayoutId id="2147484406" r:id="rId9"/>
    <p:sldLayoutId id="2147484407" r:id="rId10"/>
    <p:sldLayoutId id="214748440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20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9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6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4" r:id="rId1"/>
    <p:sldLayoutId id="2147484435" r:id="rId2"/>
    <p:sldLayoutId id="2147484436" r:id="rId3"/>
    <p:sldLayoutId id="2147484437" r:id="rId4"/>
    <p:sldLayoutId id="2147484438" r:id="rId5"/>
    <p:sldLayoutId id="2147484439" r:id="rId6"/>
    <p:sldLayoutId id="2147484440" r:id="rId7"/>
    <p:sldLayoutId id="2147484441" r:id="rId8"/>
    <p:sldLayoutId id="2147484442" r:id="rId9"/>
    <p:sldLayoutId id="2147484443" r:id="rId10"/>
    <p:sldLayoutId id="214748444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B41E251-FE9C-47D2-81DC-7605C5AC177E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1B7568-B149-4917-AB57-72A5F0D26E7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1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it/imgres?imgurl=http://www.memoriapopolare.it/images/302-la-pentolaccia-illustrazione-chiara-rescio.jpg&amp;imgrefurl=http://www.memoriapopolare.it/storie/giochi-passatempi/la-pentolaccia/9&amp;usg=__FCioSAanPiMUCYU6r9otiQOPclQ=&amp;h=300&amp;w=400&amp;sz=34&amp;hl=it&amp;start=15&amp;zoom=1&amp;tbnid=XVoAkzINAhls3M:&amp;tbnh=126&amp;tbnw=169&amp;prev=/images?q%3Dpentolaccia%2Bgioco%26um%3D1%26hl%3Dit%26sa%3DN%26biw%3D1020%26bih%3D567%26tbs%3Disch:1&amp;um=1&amp;itbs=1&amp;iact=hc&amp;vpx=473&amp;vpy=235&amp;dur=3579&amp;hovh=194&amp;hovw=259&amp;tx=189&amp;ty=112&amp;ei=X6EtTdGzHtTJ4ga6vvjSCw&amp;oei=P6EtTYLvJYyDswa2vNnbBw&amp;esq=8&amp;page=2&amp;ndsp=17&amp;ved=1t:429,r:2,s:15" TargetMode="Externa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6.wmf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04800" y="1981200"/>
            <a:ext cx="8610600" cy="99060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it-IT" altLang="it-IT" sz="28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3075" name="Sottotitolo 2"/>
          <p:cNvSpPr txBox="1">
            <a:spLocks/>
          </p:cNvSpPr>
          <p:nvPr/>
        </p:nvSpPr>
        <p:spPr bwMode="auto">
          <a:xfrm>
            <a:off x="746125" y="5084763"/>
            <a:ext cx="7896225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076" name="Titolo 1"/>
          <p:cNvSpPr>
            <a:spLocks/>
          </p:cNvSpPr>
          <p:nvPr/>
        </p:nvSpPr>
        <p:spPr bwMode="auto">
          <a:xfrm>
            <a:off x="346075" y="174625"/>
            <a:ext cx="77724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b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L’apprendimento cooperativo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per una didattica efficace </a:t>
            </a:r>
            <a:b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</a:br>
            <a:endParaRPr lang="it-IT" altLang="it-IT" sz="2000" b="1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3077" name="Rettangolo 1"/>
          <p:cNvSpPr>
            <a:spLocks noChangeArrowheads="1"/>
          </p:cNvSpPr>
          <p:nvPr/>
        </p:nvSpPr>
        <p:spPr bwMode="auto">
          <a:xfrm>
            <a:off x="728960" y="3933056"/>
            <a:ext cx="77057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800000"/>
                </a:solidFill>
                <a:latin typeface="Verdana" pitchFamily="34" charset="0"/>
              </a:rPr>
              <a:t>INSEGNARE E APPRENDERE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800000"/>
                </a:solidFill>
                <a:latin typeface="Verdana" pitchFamily="34" charset="0"/>
              </a:rPr>
              <a:t>ABILITA’ SOCIALI</a:t>
            </a:r>
            <a:endParaRPr lang="it-IT" altLang="it-IT" sz="2800" b="1" dirty="0">
              <a:solidFill>
                <a:srgbClr val="800000"/>
              </a:solidFill>
              <a:latin typeface="Verdana" pitchFamily="34" charset="0"/>
            </a:endParaRPr>
          </a:p>
        </p:txBody>
      </p:sp>
      <p:pic>
        <p:nvPicPr>
          <p:cNvPr id="3079" name="Picture 2" descr="Carta di giorn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295" y="1981200"/>
            <a:ext cx="6985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</a:t>
            </a:r>
            <a:r>
              <a:rPr lang="it-IT" altLang="it-IT" sz="2000" b="1" dirty="0" smtClean="0">
                <a:solidFill>
                  <a:srgbClr val="800000"/>
                </a:solidFill>
                <a:latin typeface="Calibri" pitchFamily="34" charset="0"/>
              </a:rPr>
              <a:t>       </a:t>
            </a:r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Anna  </a:t>
            </a:r>
            <a:r>
              <a:rPr lang="it-IT" altLang="it-IT" sz="1600" b="1" dirty="0">
                <a:solidFill>
                  <a:srgbClr val="800000"/>
                </a:solidFill>
                <a:latin typeface="Calibri" pitchFamily="34" charset="0"/>
              </a:rPr>
              <a:t>Segreto</a:t>
            </a:r>
          </a:p>
          <a:p>
            <a:pPr algn="r" eaLnBrk="1" hangingPunct="1"/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Dicembre 2016</a:t>
            </a:r>
            <a:endParaRPr lang="it-IT" altLang="it-IT" sz="1600" b="1" dirty="0">
              <a:solidFill>
                <a:srgbClr val="8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nna\Documents\Parma-curricoli\Parma 2014\PARMA-curr2°incontro\Foto 20-03-13 19 44 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76462"/>
            <a:ext cx="417646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Anna\Documents\Parma-curricoli\Parma 2014\PARMA-curr2°incontro\Foto 20-03-13 19 44 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3726059" cy="452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umetto 2 2"/>
          <p:cNvSpPr/>
          <p:nvPr/>
        </p:nvSpPr>
        <p:spPr>
          <a:xfrm rot="20798907">
            <a:off x="322783" y="450973"/>
            <a:ext cx="6709249" cy="612648"/>
          </a:xfrm>
          <a:prstGeom prst="wedgeRoundRectCallout">
            <a:avLst>
              <a:gd name="adj1" fmla="val -58517"/>
              <a:gd name="adj2" fmla="val 4656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accent2">
                    <a:lumMod val="75000"/>
                  </a:schemeClr>
                </a:solidFill>
              </a:rPr>
              <a:t>Come si fa a lodare e incoraggiare?</a:t>
            </a:r>
            <a:endParaRPr lang="it-IT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 rot="1083543">
            <a:off x="7105942" y="388715"/>
            <a:ext cx="1944216" cy="914400"/>
          </a:xfrm>
          <a:prstGeom prst="ellipse">
            <a:avLst/>
          </a:prstGeom>
          <a:ln w="38100">
            <a:solidFill>
              <a:srgbClr val="FF99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P.3^</a:t>
            </a:r>
            <a:endParaRPr lang="it-IT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Fumetto 3 5"/>
          <p:cNvSpPr/>
          <p:nvPr/>
        </p:nvSpPr>
        <p:spPr>
          <a:xfrm>
            <a:off x="5652120" y="5295776"/>
            <a:ext cx="3616589" cy="1584176"/>
          </a:xfrm>
          <a:prstGeom prst="wedgeEllipseCallout">
            <a:avLst>
              <a:gd name="adj1" fmla="val 42491"/>
              <a:gd name="adj2" fmla="val 62673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i="1" dirty="0" smtClean="0">
                <a:solidFill>
                  <a:srgbClr val="A5644E">
                    <a:lumMod val="50000"/>
                  </a:srgbClr>
                </a:solidFill>
                <a:latin typeface="Calibri" panose="020F0502020204030204" pitchFamily="34" charset="0"/>
              </a:rPr>
              <a:t>Scegliete una abilità </a:t>
            </a:r>
          </a:p>
          <a:p>
            <a:pPr algn="ctr"/>
            <a:r>
              <a:rPr lang="it-IT" sz="2000" b="1" i="1" smtClean="0">
                <a:solidFill>
                  <a:srgbClr val="A5644E">
                    <a:lumMod val="50000"/>
                  </a:srgbClr>
                </a:solidFill>
                <a:latin typeface="Calibri" panose="020F0502020204030204" pitchFamily="34" charset="0"/>
              </a:rPr>
              <a:t>e costruite </a:t>
            </a:r>
            <a:endParaRPr lang="it-IT" sz="2000" b="1" i="1" dirty="0" smtClean="0">
              <a:solidFill>
                <a:srgbClr val="A5644E">
                  <a:lumMod val="50000"/>
                </a:srgb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000" b="1" i="1" dirty="0" smtClean="0">
                <a:solidFill>
                  <a:srgbClr val="A5644E">
                    <a:lumMod val="50000"/>
                  </a:srgbClr>
                </a:solidFill>
                <a:latin typeface="Calibri" panose="020F0502020204030204" pitchFamily="34" charset="0"/>
              </a:rPr>
              <a:t>la carta a T.</a:t>
            </a:r>
            <a:endParaRPr lang="it-IT" sz="2000" b="1" i="1" dirty="0">
              <a:solidFill>
                <a:srgbClr val="A5644E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07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788024" y="1463675"/>
            <a:ext cx="3816424" cy="2973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Due insegnanti </a:t>
            </a:r>
            <a:b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</a:br>
            <a: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simulano </a:t>
            </a:r>
            <a:r>
              <a:rPr lang="it-IT" altLang="it-IT" sz="2400" b="1" cap="none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/>
            </a:r>
            <a:br>
              <a:rPr lang="it-IT" altLang="it-IT" sz="2400" b="1" cap="none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</a:br>
            <a: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dapprima comportamenti scorretti = disagio</a:t>
            </a:r>
            <a:b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</a:br>
            <a:r>
              <a:rPr lang="it-IT" altLang="it-IT" sz="2400" b="1" cap="none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/>
            </a:r>
            <a:br>
              <a:rPr lang="it-IT" altLang="it-IT" sz="2400" b="1" cap="none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</a:br>
            <a: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Poi comportamenti corretti</a:t>
            </a:r>
            <a:b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</a:br>
            <a:r>
              <a:rPr lang="it-IT" altLang="it-IT" sz="2400" b="1" cap="none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 benessere</a:t>
            </a: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176134" name="Picture 6" descr="http://t0.gstatic.com/images?q=tbn:ANd9GcQI4G70b-DsjEdMgBWQtKGJjZvyzhl1U3VUUeO0Ejc7Z-d_sgt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248472" cy="328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438920" y="5013176"/>
            <a:ext cx="8784976" cy="707886"/>
          </a:xfrm>
          <a:prstGeom prst="rect">
            <a:avLst/>
          </a:prstGeom>
          <a:solidFill>
            <a:srgbClr val="3333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it-IT" altLang="it-IT" sz="4000" b="1" dirty="0">
                <a:solidFill>
                  <a:srgbClr val="FFFF00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Incoraggiare e </a:t>
            </a:r>
            <a:r>
              <a:rPr lang="it-IT" altLang="it-IT" sz="4000" b="1" dirty="0" smtClean="0">
                <a:solidFill>
                  <a:srgbClr val="FFFF00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lodare:  un’esperienza</a:t>
            </a:r>
            <a:endParaRPr lang="it-IT" altLang="it-IT" sz="4000" b="1" dirty="0">
              <a:solidFill>
                <a:srgbClr val="FFFF00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025523" y="6082010"/>
            <a:ext cx="7243201" cy="461665"/>
          </a:xfrm>
          <a:prstGeom prst="rect">
            <a:avLst/>
          </a:prstGeom>
          <a:ln>
            <a:solidFill>
              <a:srgbClr val="6666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bambini danno consigli su come incoraggiare e lodare.</a:t>
            </a:r>
            <a:endParaRPr lang="it-IT" sz="2400" b="1" dirty="0">
              <a:solidFill>
                <a:srgbClr val="B5270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67872" y="904949"/>
            <a:ext cx="1752600" cy="757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b="1" dirty="0">
                <a:solidFill>
                  <a:schemeClr val="bg1"/>
                </a:solidFill>
                <a:latin typeface="Calibri" pitchFamily="34" charset="0"/>
              </a:rPr>
              <a:t>PASSO</a:t>
            </a:r>
            <a:r>
              <a:rPr lang="it-IT" altLang="it-IT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it-IT" altLang="it-IT" sz="20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3</a:t>
            </a:r>
            <a:endParaRPr lang="it-IT" altLang="it-IT" sz="20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375756" y="188640"/>
            <a:ext cx="3201987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Motivare a …</a:t>
            </a:r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00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545593" y="332656"/>
            <a:ext cx="3201987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Motivare a …</a:t>
            </a:r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84984"/>
            <a:ext cx="345638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449249" y="244088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</a:rPr>
              <a:t>Coinvolgere 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gli alunni. </a:t>
            </a:r>
            <a:endParaRPr lang="it-IT" sz="2400" b="1" dirty="0">
              <a:solidFill>
                <a:srgbClr val="FFFF00"/>
              </a:solidFill>
            </a:endParaRPr>
          </a:p>
        </p:txBody>
      </p:sp>
      <p:sp>
        <p:nvSpPr>
          <p:cNvPr id="2" name="Fumetto 4 1"/>
          <p:cNvSpPr/>
          <p:nvPr/>
        </p:nvSpPr>
        <p:spPr>
          <a:xfrm>
            <a:off x="3030453" y="1484784"/>
            <a:ext cx="3168352" cy="2088233"/>
          </a:xfrm>
          <a:prstGeom prst="cloudCallout">
            <a:avLst>
              <a:gd name="adj1" fmla="val 79168"/>
              <a:gd name="adj2" fmla="val 51812"/>
            </a:avLst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rgbClr val="B5270F"/>
                </a:solidFill>
              </a:rPr>
              <a:t>Uffa</a:t>
            </a:r>
            <a:r>
              <a:rPr lang="it-IT" sz="3200" b="1" dirty="0" smtClean="0">
                <a:solidFill>
                  <a:srgbClr val="B5270F"/>
                </a:solidFill>
              </a:rPr>
              <a:t>!</a:t>
            </a:r>
          </a:p>
          <a:p>
            <a:pPr algn="ctr"/>
            <a:r>
              <a:rPr lang="it-IT" sz="3200" b="1" dirty="0" smtClean="0">
                <a:solidFill>
                  <a:srgbClr val="B5270F"/>
                </a:solidFill>
              </a:rPr>
              <a:t>Ma perché? </a:t>
            </a:r>
            <a:endParaRPr lang="it-IT" sz="3200" b="1" dirty="0">
              <a:solidFill>
                <a:srgbClr val="B5270F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47348" y="3573101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</a:rPr>
              <a:t>Che relazione tra pratica di abilità sociali 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e benessere?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5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3" y="225255"/>
            <a:ext cx="1347787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1520" y="1772816"/>
            <a:ext cx="2286000" cy="7920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Canta</a:t>
            </a:r>
            <a:endParaRPr kumimoji="0" lang="it-IT" altLang="it-I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32851" y="3016225"/>
            <a:ext cx="2286000" cy="823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Gironzola per la classe</a:t>
            </a:r>
            <a:endParaRPr kumimoji="0" lang="it-IT" altLang="it-IT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26709" y="1772816"/>
            <a:ext cx="2286000" cy="10064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Fai rumore battendo i piedi sul poggiapiedi</a:t>
            </a:r>
            <a:endParaRPr kumimoji="0" lang="it-IT" altLang="it-IT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51520" y="4060562"/>
            <a:ext cx="2286000" cy="10048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Fai domande a un compagno che sta lavorando</a:t>
            </a:r>
            <a:endParaRPr kumimoji="0" lang="it-IT" altLang="it-IT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1" name="Callout con freccia in su 10"/>
          <p:cNvSpPr/>
          <p:nvPr/>
        </p:nvSpPr>
        <p:spPr>
          <a:xfrm>
            <a:off x="1469055" y="5301208"/>
            <a:ext cx="2099591" cy="1128428"/>
          </a:xfrm>
          <a:prstGeom prst="up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Per iniziare</a:t>
            </a:r>
            <a:endParaRPr lang="it-IT" b="1" dirty="0"/>
          </a:p>
        </p:txBody>
      </p:sp>
      <p:pic>
        <p:nvPicPr>
          <p:cNvPr id="12" name="Picture 7" descr="distu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72269"/>
            <a:ext cx="2160240" cy="23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di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4627990"/>
            <a:ext cx="1729430" cy="193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Immagine in disturbo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63005"/>
            <a:ext cx="1912234" cy="197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5364088" y="3332063"/>
            <a:ext cx="28408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COME TI SEI </a:t>
            </a:r>
          </a:p>
          <a:p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SENTITO?</a:t>
            </a:r>
            <a:endParaRPr lang="it-IT" sz="2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394520" y="426650"/>
            <a:ext cx="6276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Muoversi senza disturbare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826709" y="3020334"/>
            <a:ext cx="2286000" cy="10731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99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Esci ed entra in continuazione nell’aula</a:t>
            </a:r>
          </a:p>
        </p:txBody>
      </p:sp>
    </p:spTree>
    <p:extLst>
      <p:ext uri="{BB962C8B-B14F-4D97-AF65-F5344CB8AC3E}">
        <p14:creationId xmlns:p14="http://schemas.microsoft.com/office/powerpoint/2010/main" val="149348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5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05594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CasellaDiTesto 4"/>
          <p:cNvSpPr txBox="1"/>
          <p:nvPr/>
        </p:nvSpPr>
        <p:spPr>
          <a:xfrm>
            <a:off x="6477416" y="1844824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</a:rPr>
              <a:t>Che cosa ti ha disturbato di più?</a:t>
            </a:r>
            <a:endParaRPr lang="it-IT" sz="2400" b="1" dirty="0">
              <a:solidFill>
                <a:srgbClr val="FFFF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444955" y="3420947"/>
            <a:ext cx="24196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</a:rPr>
              <a:t>Quali comportamenti ci farebbero sentir bene?</a:t>
            </a:r>
          </a:p>
          <a:p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148817" y="260648"/>
            <a:ext cx="2817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RIPENSIAMO </a:t>
            </a:r>
          </a:p>
          <a:p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ALL’ESPERIENZA</a:t>
            </a:r>
            <a:endParaRPr lang="it-IT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195624" y="5517232"/>
            <a:ext cx="2626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 smtClean="0">
                <a:solidFill>
                  <a:schemeClr val="bg1">
                    <a:lumMod val="95000"/>
                  </a:schemeClr>
                </a:solidFill>
              </a:rPr>
              <a:t>Insegnanti Ponte Giurino</a:t>
            </a:r>
            <a:endParaRPr lang="it-IT" sz="16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2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323528" y="1196752"/>
            <a:ext cx="57606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FFFF00"/>
                </a:solidFill>
                <a:cs typeface="Arial" pitchFamily="34" charset="0"/>
              </a:rPr>
              <a:t>Coinvolgere i ragazzi nella scelta delle abilità da apprendere</a:t>
            </a:r>
            <a:endParaRPr lang="it-IT" altLang="it-IT" sz="28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2" name="Ovale 1"/>
          <p:cNvSpPr/>
          <p:nvPr/>
        </p:nvSpPr>
        <p:spPr>
          <a:xfrm rot="1716131">
            <a:off x="6275834" y="859823"/>
            <a:ext cx="273630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Per i più grandi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504445" y="3068960"/>
            <a:ext cx="4876800" cy="2057400"/>
          </a:xfrm>
          <a:prstGeom prst="wedgeRoundRectCallout">
            <a:avLst>
              <a:gd name="adj1" fmla="val -53287"/>
              <a:gd name="adj2" fmla="val 57870"/>
              <a:gd name="adj3" fmla="val 16667"/>
            </a:avLst>
          </a:prstGeom>
          <a:solidFill>
            <a:srgbClr val="FFFF99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it-IT" altLang="it-IT" sz="2200" b="1" i="1" dirty="0">
                <a:solidFill>
                  <a:srgbClr val="000066"/>
                </a:solidFill>
                <a:latin typeface="Calibri" pitchFamily="34" charset="0"/>
              </a:rPr>
              <a:t>Ragazzi, oggi vorrei chiedervi di esprimere la vostra opinione su come vi piacerebbe fosse la nostra classe durante le attività di studio </a:t>
            </a:r>
            <a:endParaRPr lang="it-IT" altLang="it-IT" sz="2200" b="1" i="1" dirty="0" smtClean="0">
              <a:solidFill>
                <a:srgbClr val="000066"/>
              </a:solidFill>
              <a:latin typeface="Calibri" pitchFamily="34" charset="0"/>
            </a:endParaRPr>
          </a:p>
          <a:p>
            <a:pPr algn="ctr"/>
            <a:r>
              <a:rPr lang="it-IT" altLang="it-IT" sz="2200" b="1" i="1" dirty="0" smtClean="0">
                <a:solidFill>
                  <a:srgbClr val="000066"/>
                </a:solidFill>
                <a:latin typeface="Calibri" pitchFamily="34" charset="0"/>
              </a:rPr>
              <a:t>e </a:t>
            </a:r>
            <a:r>
              <a:rPr lang="it-IT" altLang="it-IT" sz="2200" b="1" i="1" dirty="0">
                <a:solidFill>
                  <a:srgbClr val="000066"/>
                </a:solidFill>
                <a:latin typeface="Calibri" pitchFamily="34" charset="0"/>
              </a:rPr>
              <a:t>di lavoro in gruppo.</a:t>
            </a:r>
          </a:p>
        </p:txBody>
      </p:sp>
      <p:pic>
        <p:nvPicPr>
          <p:cNvPr id="15" name="Picture 3080" descr="C:\Programmi\File comuni\Microsoft Shared\Clipart\cagcat50\BD04924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84984"/>
            <a:ext cx="1847850" cy="218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47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Grp="1" noChangeArrowheads="1"/>
          </p:cNvSpPr>
          <p:nvPr>
            <p:ph idx="1"/>
          </p:nvPr>
        </p:nvSpPr>
        <p:spPr bwMode="auto">
          <a:xfrm>
            <a:off x="515475" y="1842006"/>
            <a:ext cx="3790197" cy="1224136"/>
          </a:xfrm>
          <a:prstGeom prst="wedgeRoundRectCallout">
            <a:avLst>
              <a:gd name="adj1" fmla="val -68582"/>
              <a:gd name="adj2" fmla="val 14363"/>
              <a:gd name="adj3" fmla="val 16667"/>
            </a:avLst>
          </a:prstGeom>
          <a:blipFill>
            <a:blip r:embed="rId2"/>
            <a:tile tx="0" ty="0" sx="100000" sy="100000" flip="none" algn="tl"/>
          </a:blip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0" indent="0" algn="ctr">
              <a:buNone/>
            </a:pPr>
            <a:r>
              <a:rPr lang="it-IT" altLang="it-IT" sz="2000" b="1" i="1" dirty="0" smtClean="0">
                <a:solidFill>
                  <a:srgbClr val="000066"/>
                </a:solidFill>
              </a:rPr>
              <a:t>Come vi </a:t>
            </a:r>
            <a:r>
              <a:rPr lang="it-IT" altLang="it-IT" sz="2000" b="1" i="1" dirty="0">
                <a:solidFill>
                  <a:srgbClr val="000066"/>
                </a:solidFill>
              </a:rPr>
              <a:t>piacerebbe </a:t>
            </a:r>
            <a:r>
              <a:rPr lang="it-IT" altLang="it-IT" sz="2000" b="1" i="1" dirty="0" smtClean="0">
                <a:solidFill>
                  <a:srgbClr val="000066"/>
                </a:solidFill>
              </a:rPr>
              <a:t>funzionassero i nostri gruppi  durante le attività?</a:t>
            </a:r>
            <a:endParaRPr lang="it-IT" altLang="it-IT" sz="2000" b="1" i="1" dirty="0">
              <a:solidFill>
                <a:srgbClr val="000066"/>
              </a:solidFill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79512" y="3941849"/>
            <a:ext cx="5257800" cy="1008112"/>
          </a:xfrm>
          <a:prstGeom prst="wedgeRoundRectCallout">
            <a:avLst>
              <a:gd name="adj1" fmla="val -54598"/>
              <a:gd name="adj2" fmla="val -37100"/>
              <a:gd name="adj3" fmla="val 16667"/>
            </a:avLst>
          </a:prstGeom>
          <a:blipFill>
            <a:blip r:embed="rId2"/>
            <a:tile tx="0" ty="0" sx="100000" sy="100000" flip="none" algn="tl"/>
          </a:blip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altLang="it-IT" sz="2000" b="1" i="1" dirty="0" smtClean="0">
                <a:solidFill>
                  <a:srgbClr val="000066"/>
                </a:solidFill>
              </a:rPr>
              <a:t>Quali </a:t>
            </a:r>
            <a:r>
              <a:rPr lang="it-IT" altLang="it-IT" sz="2000" b="1" i="1" dirty="0">
                <a:solidFill>
                  <a:srgbClr val="000066"/>
                </a:solidFill>
              </a:rPr>
              <a:t>comportamenti </a:t>
            </a:r>
            <a:r>
              <a:rPr lang="it-IT" altLang="it-IT" sz="2000" b="1" i="1" dirty="0" smtClean="0">
                <a:solidFill>
                  <a:srgbClr val="000066"/>
                </a:solidFill>
              </a:rPr>
              <a:t>dei membri </a:t>
            </a:r>
            <a:endParaRPr lang="it-IT" altLang="it-IT" sz="2000" b="1" i="1" dirty="0">
              <a:solidFill>
                <a:srgbClr val="000066"/>
              </a:solidFill>
            </a:endParaRPr>
          </a:p>
          <a:p>
            <a:pPr algn="ctr"/>
            <a:r>
              <a:rPr lang="it-IT" altLang="it-IT" sz="2000" b="1" i="1" dirty="0" smtClean="0">
                <a:solidFill>
                  <a:srgbClr val="000066"/>
                </a:solidFill>
              </a:rPr>
              <a:t>potrebbero rendere più produttivo </a:t>
            </a:r>
          </a:p>
          <a:p>
            <a:pPr algn="ctr"/>
            <a:r>
              <a:rPr lang="it-IT" altLang="it-IT" sz="2000" b="1" i="1" dirty="0" smtClean="0">
                <a:solidFill>
                  <a:srgbClr val="000066"/>
                </a:solidFill>
              </a:rPr>
              <a:t>il lavoro? </a:t>
            </a:r>
            <a:endParaRPr lang="it-IT" altLang="it-IT" sz="2200" b="1" i="1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724128" y="1412776"/>
            <a:ext cx="316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200" b="1" dirty="0" smtClean="0">
                <a:solidFill>
                  <a:srgbClr val="FFFF00"/>
                </a:solidFill>
              </a:rPr>
              <a:t>Elenco individuale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5724128" y="2132856"/>
            <a:ext cx="31683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200" b="1" dirty="0">
                <a:solidFill>
                  <a:srgbClr val="FFFF00"/>
                </a:solidFill>
              </a:rPr>
              <a:t>Elenco di </a:t>
            </a:r>
            <a:r>
              <a:rPr lang="it-IT" sz="2200" b="1" dirty="0" smtClean="0">
                <a:solidFill>
                  <a:srgbClr val="FFFF00"/>
                </a:solidFill>
              </a:rPr>
              <a:t>gruppo</a:t>
            </a:r>
            <a:endParaRPr lang="it-IT" sz="2200" b="1" dirty="0">
              <a:solidFill>
                <a:srgbClr val="FFFF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796136" y="2890275"/>
            <a:ext cx="30243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200" b="1" dirty="0">
                <a:solidFill>
                  <a:srgbClr val="FFFF00"/>
                </a:solidFill>
              </a:rPr>
              <a:t>Elenco di </a:t>
            </a:r>
            <a:r>
              <a:rPr lang="it-IT" sz="2200" b="1" dirty="0" smtClean="0">
                <a:solidFill>
                  <a:srgbClr val="FFFF00"/>
                </a:solidFill>
              </a:rPr>
              <a:t>«classe»</a:t>
            </a:r>
            <a:endParaRPr lang="it-IT" sz="2200" b="1" dirty="0">
              <a:solidFill>
                <a:srgbClr val="FFFF0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5796136" y="3752224"/>
            <a:ext cx="31373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200" b="1" dirty="0">
                <a:solidFill>
                  <a:srgbClr val="FFFF00"/>
                </a:solidFill>
              </a:rPr>
              <a:t>Scelta delle priorità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755576" y="620688"/>
            <a:ext cx="3238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SIMULIAMO … </a:t>
            </a:r>
            <a:endParaRPr lang="it-IT" sz="2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08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  <p:bldP spid="9" grpId="0"/>
      <p:bldP spid="10" grpId="0"/>
      <p:bldP spid="11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374650" y="717550"/>
            <a:ext cx="8589963" cy="5791200"/>
            <a:chOff x="-3" y="-3"/>
            <a:chExt cx="3966" cy="4388"/>
          </a:xfrm>
        </p:grpSpPr>
        <p:grpSp>
          <p:nvGrpSpPr>
            <p:cNvPr id="19482" name="Group 3"/>
            <p:cNvGrpSpPr>
              <a:grpSpLocks/>
            </p:cNvGrpSpPr>
            <p:nvPr/>
          </p:nvGrpSpPr>
          <p:grpSpPr bwMode="auto">
            <a:xfrm>
              <a:off x="-3" y="-1"/>
              <a:ext cx="3966" cy="4383"/>
              <a:chOff x="-3" y="-1"/>
              <a:chExt cx="3966" cy="4383"/>
            </a:xfrm>
          </p:grpSpPr>
          <p:grpSp>
            <p:nvGrpSpPr>
              <p:cNvPr id="19484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494" cy="576"/>
                <a:chOff x="0" y="0"/>
                <a:chExt cx="1494" cy="576"/>
              </a:xfrm>
            </p:grpSpPr>
            <p:sp>
              <p:nvSpPr>
                <p:cNvPr id="281605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-1"/>
                  <a:ext cx="1438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r>
                    <a:rPr lang="it-IT" altLang="it-IT" sz="2000" b="1" dirty="0">
                      <a:solidFill>
                        <a:schemeClr val="bg1"/>
                      </a:solidFill>
                      <a:latin typeface="Calibri" pitchFamily="34" charset="0"/>
                      <a:ea typeface="ＭＳ Ｐゴシック" charset="-128"/>
                      <a:cs typeface="Times New Roman" pitchFamily="18" charset="0"/>
                    </a:rPr>
                    <a:t>PER LAVORARE BENE INSIEME, È NECESSARIO </a:t>
                  </a:r>
                  <a:r>
                    <a:rPr lang="it-IT" altLang="it-IT" sz="200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alibri" pitchFamily="34" charset="0"/>
                      <a:ea typeface="ＭＳ Ｐゴシック" charset="-128"/>
                      <a:cs typeface="Times New Roman" pitchFamily="18" charset="0"/>
                    </a:rPr>
                    <a:t>…</a:t>
                  </a:r>
                  <a:endParaRPr lang="it-IT" altLang="it-IT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defRPr/>
                  </a:pPr>
                  <a:endParaRPr lang="it-IT" altLang="it-IT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27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94" cy="5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85" name="Group 7"/>
              <p:cNvGrpSpPr>
                <a:grpSpLocks/>
              </p:cNvGrpSpPr>
              <p:nvPr/>
            </p:nvGrpSpPr>
            <p:grpSpPr bwMode="auto">
              <a:xfrm>
                <a:off x="1494" y="0"/>
                <a:ext cx="870" cy="576"/>
                <a:chOff x="1494" y="0"/>
                <a:chExt cx="870" cy="576"/>
              </a:xfrm>
            </p:grpSpPr>
            <p:sp>
              <p:nvSpPr>
                <p:cNvPr id="281608" name="Rectangle 8"/>
                <p:cNvSpPr>
                  <a:spLocks noChangeArrowheads="1"/>
                </p:cNvSpPr>
                <p:nvPr/>
              </p:nvSpPr>
              <p:spPr bwMode="auto">
                <a:xfrm>
                  <a:off x="1521" y="-1"/>
                  <a:ext cx="816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it-IT" altLang="it-IT" sz="2000" b="1" dirty="0">
                      <a:solidFill>
                        <a:schemeClr val="bg1"/>
                      </a:solidFill>
                      <a:latin typeface="Calibri" pitchFamily="34" charset="0"/>
                      <a:ea typeface="ＭＳ Ｐゴシック" charset="-128"/>
                      <a:cs typeface="Times New Roman" pitchFamily="18" charset="0"/>
                    </a:rPr>
                    <a:t>SO FARLO</a:t>
                  </a:r>
                  <a:endParaRPr lang="it-IT" altLang="it-IT" sz="2000" b="1" dirty="0">
                    <a:solidFill>
                      <a:schemeClr val="bg1"/>
                    </a:solidFill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 eaLnBrk="0" hangingPunct="0">
                    <a:defRPr/>
                  </a:pPr>
                  <a:endParaRPr lang="it-IT" altLang="it-IT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25" name="Rectangle 9"/>
                <p:cNvSpPr>
                  <a:spLocks noChangeArrowheads="1"/>
                </p:cNvSpPr>
                <p:nvPr/>
              </p:nvSpPr>
              <p:spPr bwMode="auto">
                <a:xfrm>
                  <a:off x="1494" y="0"/>
                  <a:ext cx="870" cy="5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86" name="Group 10"/>
              <p:cNvGrpSpPr>
                <a:grpSpLocks/>
              </p:cNvGrpSpPr>
              <p:nvPr/>
            </p:nvGrpSpPr>
            <p:grpSpPr bwMode="auto">
              <a:xfrm>
                <a:off x="2364" y="-1"/>
                <a:ext cx="798" cy="577"/>
                <a:chOff x="2364" y="-1"/>
                <a:chExt cx="798" cy="577"/>
              </a:xfrm>
            </p:grpSpPr>
            <p:sp>
              <p:nvSpPr>
                <p:cNvPr id="19622" name="Rectangle 11"/>
                <p:cNvSpPr>
                  <a:spLocks noChangeArrowheads="1"/>
                </p:cNvSpPr>
                <p:nvPr/>
              </p:nvSpPr>
              <p:spPr bwMode="auto">
                <a:xfrm>
                  <a:off x="2364" y="-1"/>
                  <a:ext cx="770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latin typeface="Calibri" pitchFamily="34" charset="0"/>
                      <a:cs typeface="Times New Roman" pitchFamily="18" charset="0"/>
                    </a:rPr>
                    <a:t>VORREI IMPARARE </a:t>
                  </a:r>
                  <a:endParaRPr lang="it-IT" altLang="it-IT" sz="2000" b="1"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23" name="Rectangle 12"/>
                <p:cNvSpPr>
                  <a:spLocks noChangeArrowheads="1"/>
                </p:cNvSpPr>
                <p:nvPr/>
              </p:nvSpPr>
              <p:spPr bwMode="auto">
                <a:xfrm>
                  <a:off x="2364" y="0"/>
                  <a:ext cx="798" cy="5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87" name="Group 13"/>
              <p:cNvGrpSpPr>
                <a:grpSpLocks/>
              </p:cNvGrpSpPr>
              <p:nvPr/>
            </p:nvGrpSpPr>
            <p:grpSpPr bwMode="auto">
              <a:xfrm>
                <a:off x="3162" y="-1"/>
                <a:ext cx="801" cy="577"/>
                <a:chOff x="3162" y="-1"/>
                <a:chExt cx="801" cy="577"/>
              </a:xfrm>
            </p:grpSpPr>
            <p:sp>
              <p:nvSpPr>
                <p:cNvPr id="19620" name="Rectangle 14"/>
                <p:cNvSpPr>
                  <a:spLocks noChangeArrowheads="1"/>
                </p:cNvSpPr>
                <p:nvPr/>
              </p:nvSpPr>
              <p:spPr bwMode="auto">
                <a:xfrm>
                  <a:off x="3190" y="-1"/>
                  <a:ext cx="773" cy="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latin typeface="Calibri" pitchFamily="34" charset="0"/>
                      <a:cs typeface="Times New Roman" pitchFamily="18" charset="0"/>
                    </a:rPr>
                    <a:t>NON È IMPORTANTE</a:t>
                  </a:r>
                  <a:endParaRPr lang="it-IT" altLang="it-IT" sz="2000" b="1"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rgbClr val="FFFF00"/>
                    </a:solidFill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21" name="Rectangle 15"/>
                <p:cNvSpPr>
                  <a:spLocks noChangeArrowheads="1"/>
                </p:cNvSpPr>
                <p:nvPr/>
              </p:nvSpPr>
              <p:spPr bwMode="auto">
                <a:xfrm>
                  <a:off x="3162" y="0"/>
                  <a:ext cx="737" cy="5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88" name="Group 16"/>
              <p:cNvGrpSpPr>
                <a:grpSpLocks/>
              </p:cNvGrpSpPr>
              <p:nvPr/>
            </p:nvGrpSpPr>
            <p:grpSpPr bwMode="auto">
              <a:xfrm>
                <a:off x="0" y="576"/>
                <a:ext cx="1494" cy="346"/>
                <a:chOff x="0" y="576"/>
                <a:chExt cx="1494" cy="346"/>
              </a:xfrm>
            </p:grpSpPr>
            <p:sp>
              <p:nvSpPr>
                <p:cNvPr id="19618" name="Rectangle 17"/>
                <p:cNvSpPr>
                  <a:spLocks noChangeArrowheads="1"/>
                </p:cNvSpPr>
                <p:nvPr/>
              </p:nvSpPr>
              <p:spPr bwMode="auto">
                <a:xfrm>
                  <a:off x="28" y="576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9619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576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89" name="Group 19"/>
              <p:cNvGrpSpPr>
                <a:grpSpLocks/>
              </p:cNvGrpSpPr>
              <p:nvPr/>
            </p:nvGrpSpPr>
            <p:grpSpPr bwMode="auto">
              <a:xfrm>
                <a:off x="1494" y="576"/>
                <a:ext cx="870" cy="346"/>
                <a:chOff x="1494" y="576"/>
                <a:chExt cx="870" cy="346"/>
              </a:xfrm>
            </p:grpSpPr>
            <p:sp>
              <p:nvSpPr>
                <p:cNvPr id="19616" name="Rectangle 20"/>
                <p:cNvSpPr>
                  <a:spLocks noChangeArrowheads="1"/>
                </p:cNvSpPr>
                <p:nvPr/>
              </p:nvSpPr>
              <p:spPr bwMode="auto">
                <a:xfrm>
                  <a:off x="1522" y="576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9617" name="Rectangle 21"/>
                <p:cNvSpPr>
                  <a:spLocks noChangeArrowheads="1"/>
                </p:cNvSpPr>
                <p:nvPr/>
              </p:nvSpPr>
              <p:spPr bwMode="auto">
                <a:xfrm>
                  <a:off x="1494" y="576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0" name="Group 22"/>
              <p:cNvGrpSpPr>
                <a:grpSpLocks/>
              </p:cNvGrpSpPr>
              <p:nvPr/>
            </p:nvGrpSpPr>
            <p:grpSpPr bwMode="auto">
              <a:xfrm>
                <a:off x="2364" y="576"/>
                <a:ext cx="798" cy="346"/>
                <a:chOff x="2364" y="576"/>
                <a:chExt cx="798" cy="346"/>
              </a:xfrm>
            </p:grpSpPr>
            <p:sp>
              <p:nvSpPr>
                <p:cNvPr id="19614" name="Rectangle 23"/>
                <p:cNvSpPr>
                  <a:spLocks noChangeArrowheads="1"/>
                </p:cNvSpPr>
                <p:nvPr/>
              </p:nvSpPr>
              <p:spPr bwMode="auto">
                <a:xfrm>
                  <a:off x="2392" y="576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15" name="Rectangle 24"/>
                <p:cNvSpPr>
                  <a:spLocks noChangeArrowheads="1"/>
                </p:cNvSpPr>
                <p:nvPr/>
              </p:nvSpPr>
              <p:spPr bwMode="auto">
                <a:xfrm>
                  <a:off x="2364" y="576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1" name="Group 25"/>
              <p:cNvGrpSpPr>
                <a:grpSpLocks/>
              </p:cNvGrpSpPr>
              <p:nvPr/>
            </p:nvGrpSpPr>
            <p:grpSpPr bwMode="auto">
              <a:xfrm>
                <a:off x="3162" y="576"/>
                <a:ext cx="737" cy="346"/>
                <a:chOff x="3162" y="576"/>
                <a:chExt cx="737" cy="346"/>
              </a:xfrm>
            </p:grpSpPr>
            <p:sp>
              <p:nvSpPr>
                <p:cNvPr id="19612" name="Rectangle 26"/>
                <p:cNvSpPr>
                  <a:spLocks noChangeArrowheads="1"/>
                </p:cNvSpPr>
                <p:nvPr/>
              </p:nvSpPr>
              <p:spPr bwMode="auto">
                <a:xfrm>
                  <a:off x="3190" y="576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13" name="Rectangle 27"/>
                <p:cNvSpPr>
                  <a:spLocks noChangeArrowheads="1"/>
                </p:cNvSpPr>
                <p:nvPr/>
              </p:nvSpPr>
              <p:spPr bwMode="auto">
                <a:xfrm>
                  <a:off x="3162" y="576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2" name="Group 28"/>
              <p:cNvGrpSpPr>
                <a:grpSpLocks/>
              </p:cNvGrpSpPr>
              <p:nvPr/>
            </p:nvGrpSpPr>
            <p:grpSpPr bwMode="auto">
              <a:xfrm>
                <a:off x="0" y="922"/>
                <a:ext cx="1494" cy="346"/>
                <a:chOff x="0" y="922"/>
                <a:chExt cx="1494" cy="346"/>
              </a:xfrm>
            </p:grpSpPr>
            <p:sp>
              <p:nvSpPr>
                <p:cNvPr id="19610" name="Rectangle 2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9611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3" name="Group 31"/>
              <p:cNvGrpSpPr>
                <a:grpSpLocks/>
              </p:cNvGrpSpPr>
              <p:nvPr/>
            </p:nvGrpSpPr>
            <p:grpSpPr bwMode="auto">
              <a:xfrm>
                <a:off x="1494" y="922"/>
                <a:ext cx="870" cy="346"/>
                <a:chOff x="1494" y="922"/>
                <a:chExt cx="870" cy="346"/>
              </a:xfrm>
            </p:grpSpPr>
            <p:sp>
              <p:nvSpPr>
                <p:cNvPr id="19608" name="Rectangle 32"/>
                <p:cNvSpPr>
                  <a:spLocks noChangeArrowheads="1"/>
                </p:cNvSpPr>
                <p:nvPr/>
              </p:nvSpPr>
              <p:spPr bwMode="auto">
                <a:xfrm>
                  <a:off x="1522" y="922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09" name="Rectangle 33"/>
                <p:cNvSpPr>
                  <a:spLocks noChangeArrowheads="1"/>
                </p:cNvSpPr>
                <p:nvPr/>
              </p:nvSpPr>
              <p:spPr bwMode="auto">
                <a:xfrm>
                  <a:off x="1494" y="922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4" name="Group 34"/>
              <p:cNvGrpSpPr>
                <a:grpSpLocks/>
              </p:cNvGrpSpPr>
              <p:nvPr/>
            </p:nvGrpSpPr>
            <p:grpSpPr bwMode="auto">
              <a:xfrm>
                <a:off x="2364" y="922"/>
                <a:ext cx="798" cy="346"/>
                <a:chOff x="2364" y="922"/>
                <a:chExt cx="798" cy="346"/>
              </a:xfrm>
            </p:grpSpPr>
            <p:sp>
              <p:nvSpPr>
                <p:cNvPr id="19606" name="Rectangle 35"/>
                <p:cNvSpPr>
                  <a:spLocks noChangeArrowheads="1"/>
                </p:cNvSpPr>
                <p:nvPr/>
              </p:nvSpPr>
              <p:spPr bwMode="auto">
                <a:xfrm>
                  <a:off x="2392" y="922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9607" name="Rectangle 36"/>
                <p:cNvSpPr>
                  <a:spLocks noChangeArrowheads="1"/>
                </p:cNvSpPr>
                <p:nvPr/>
              </p:nvSpPr>
              <p:spPr bwMode="auto">
                <a:xfrm>
                  <a:off x="2364" y="922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5" name="Group 37"/>
              <p:cNvGrpSpPr>
                <a:grpSpLocks/>
              </p:cNvGrpSpPr>
              <p:nvPr/>
            </p:nvGrpSpPr>
            <p:grpSpPr bwMode="auto">
              <a:xfrm>
                <a:off x="3162" y="922"/>
                <a:ext cx="737" cy="346"/>
                <a:chOff x="3162" y="922"/>
                <a:chExt cx="737" cy="346"/>
              </a:xfrm>
            </p:grpSpPr>
            <p:sp>
              <p:nvSpPr>
                <p:cNvPr id="19604" name="Rectangle 38"/>
                <p:cNvSpPr>
                  <a:spLocks noChangeArrowheads="1"/>
                </p:cNvSpPr>
                <p:nvPr/>
              </p:nvSpPr>
              <p:spPr bwMode="auto">
                <a:xfrm>
                  <a:off x="3190" y="922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05" name="Rectangle 39"/>
                <p:cNvSpPr>
                  <a:spLocks noChangeArrowheads="1"/>
                </p:cNvSpPr>
                <p:nvPr/>
              </p:nvSpPr>
              <p:spPr bwMode="auto">
                <a:xfrm>
                  <a:off x="3162" y="922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6" name="Group 40"/>
              <p:cNvGrpSpPr>
                <a:grpSpLocks/>
              </p:cNvGrpSpPr>
              <p:nvPr/>
            </p:nvGrpSpPr>
            <p:grpSpPr bwMode="auto">
              <a:xfrm>
                <a:off x="0" y="1268"/>
                <a:ext cx="1494" cy="346"/>
                <a:chOff x="0" y="1268"/>
                <a:chExt cx="1494" cy="346"/>
              </a:xfrm>
            </p:grpSpPr>
            <p:sp>
              <p:nvSpPr>
                <p:cNvPr id="19602" name="Rectangle 41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6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19603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7" name="Group 43"/>
              <p:cNvGrpSpPr>
                <a:grpSpLocks/>
              </p:cNvGrpSpPr>
              <p:nvPr/>
            </p:nvGrpSpPr>
            <p:grpSpPr bwMode="auto">
              <a:xfrm>
                <a:off x="1494" y="1268"/>
                <a:ext cx="870" cy="346"/>
                <a:chOff x="1494" y="1268"/>
                <a:chExt cx="870" cy="346"/>
              </a:xfrm>
            </p:grpSpPr>
            <p:sp>
              <p:nvSpPr>
                <p:cNvPr id="19600" name="Rectangle 44"/>
                <p:cNvSpPr>
                  <a:spLocks noChangeArrowheads="1"/>
                </p:cNvSpPr>
                <p:nvPr/>
              </p:nvSpPr>
              <p:spPr bwMode="auto">
                <a:xfrm>
                  <a:off x="1522" y="1268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601" name="Rectangle 45"/>
                <p:cNvSpPr>
                  <a:spLocks noChangeArrowheads="1"/>
                </p:cNvSpPr>
                <p:nvPr/>
              </p:nvSpPr>
              <p:spPr bwMode="auto">
                <a:xfrm>
                  <a:off x="1494" y="1268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8" name="Group 46"/>
              <p:cNvGrpSpPr>
                <a:grpSpLocks/>
              </p:cNvGrpSpPr>
              <p:nvPr/>
            </p:nvGrpSpPr>
            <p:grpSpPr bwMode="auto">
              <a:xfrm>
                <a:off x="2364" y="1268"/>
                <a:ext cx="798" cy="346"/>
                <a:chOff x="2364" y="1268"/>
                <a:chExt cx="798" cy="346"/>
              </a:xfrm>
            </p:grpSpPr>
            <p:sp>
              <p:nvSpPr>
                <p:cNvPr id="19598" name="Rectangle 47"/>
                <p:cNvSpPr>
                  <a:spLocks noChangeArrowheads="1"/>
                </p:cNvSpPr>
                <p:nvPr/>
              </p:nvSpPr>
              <p:spPr bwMode="auto">
                <a:xfrm>
                  <a:off x="2392" y="1268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9900"/>
                      </a:solidFill>
                      <a:cs typeface="Times New Roman" pitchFamily="18" charset="0"/>
                    </a:rPr>
                    <a:t>X X X X 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600" b="1">
                    <a:solidFill>
                      <a:schemeClr val="tx1"/>
                    </a:solidFill>
                    <a:cs typeface="Times New Roman" pitchFamily="18" charset="0"/>
                  </a:endParaRP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9900"/>
                      </a:solidFill>
                      <a:cs typeface="Times New Roman" pitchFamily="18" charset="0"/>
                    </a:rPr>
                    <a:t>XXXXX</a:t>
                  </a:r>
                  <a:endParaRPr lang="it-IT" altLang="it-IT" sz="2000" b="1">
                    <a:solidFill>
                      <a:srgbClr val="FF99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it-IT" altLang="it-IT" sz="2000" b="1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99" name="Rectangle 48"/>
                <p:cNvSpPr>
                  <a:spLocks noChangeArrowheads="1"/>
                </p:cNvSpPr>
                <p:nvPr/>
              </p:nvSpPr>
              <p:spPr bwMode="auto">
                <a:xfrm>
                  <a:off x="2364" y="1268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499" name="Group 49"/>
              <p:cNvGrpSpPr>
                <a:grpSpLocks/>
              </p:cNvGrpSpPr>
              <p:nvPr/>
            </p:nvGrpSpPr>
            <p:grpSpPr bwMode="auto">
              <a:xfrm>
                <a:off x="3162" y="1268"/>
                <a:ext cx="737" cy="346"/>
                <a:chOff x="3162" y="1268"/>
                <a:chExt cx="737" cy="346"/>
              </a:xfrm>
            </p:grpSpPr>
            <p:sp>
              <p:nvSpPr>
                <p:cNvPr id="19596" name="Rectangle 50"/>
                <p:cNvSpPr>
                  <a:spLocks noChangeArrowheads="1"/>
                </p:cNvSpPr>
                <p:nvPr/>
              </p:nvSpPr>
              <p:spPr bwMode="auto">
                <a:xfrm>
                  <a:off x="3190" y="1268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97" name="Rectangle 51"/>
                <p:cNvSpPr>
                  <a:spLocks noChangeArrowheads="1"/>
                </p:cNvSpPr>
                <p:nvPr/>
              </p:nvSpPr>
              <p:spPr bwMode="auto">
                <a:xfrm>
                  <a:off x="3162" y="1268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0" name="Group 52"/>
              <p:cNvGrpSpPr>
                <a:grpSpLocks/>
              </p:cNvGrpSpPr>
              <p:nvPr/>
            </p:nvGrpSpPr>
            <p:grpSpPr bwMode="auto">
              <a:xfrm>
                <a:off x="0" y="1614"/>
                <a:ext cx="1494" cy="346"/>
                <a:chOff x="0" y="1614"/>
                <a:chExt cx="1494" cy="346"/>
              </a:xfrm>
            </p:grpSpPr>
            <p:sp>
              <p:nvSpPr>
                <p:cNvPr id="19594" name="Rectangle 53"/>
                <p:cNvSpPr>
                  <a:spLocks noChangeArrowheads="1"/>
                </p:cNvSpPr>
                <p:nvPr/>
              </p:nvSpPr>
              <p:spPr bwMode="auto">
                <a:xfrm>
                  <a:off x="28" y="1614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FF00"/>
                      </a:solidFill>
                      <a:cs typeface="Times New Roman" pitchFamily="18" charset="0"/>
                    </a:rPr>
                    <a:t>Esprimersi chiaramente</a:t>
                  </a: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2000">
                    <a:solidFill>
                      <a:srgbClr val="000066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95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1614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1" name="Group 55"/>
              <p:cNvGrpSpPr>
                <a:grpSpLocks/>
              </p:cNvGrpSpPr>
              <p:nvPr/>
            </p:nvGrpSpPr>
            <p:grpSpPr bwMode="auto">
              <a:xfrm>
                <a:off x="1494" y="1614"/>
                <a:ext cx="870" cy="346"/>
                <a:chOff x="1494" y="1614"/>
                <a:chExt cx="870" cy="346"/>
              </a:xfrm>
            </p:grpSpPr>
            <p:sp>
              <p:nvSpPr>
                <p:cNvPr id="19592" name="Rectangle 56"/>
                <p:cNvSpPr>
                  <a:spLocks noChangeArrowheads="1"/>
                </p:cNvSpPr>
                <p:nvPr/>
              </p:nvSpPr>
              <p:spPr bwMode="auto">
                <a:xfrm>
                  <a:off x="1522" y="1614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93" name="Rectangle 57"/>
                <p:cNvSpPr>
                  <a:spLocks noChangeArrowheads="1"/>
                </p:cNvSpPr>
                <p:nvPr/>
              </p:nvSpPr>
              <p:spPr bwMode="auto">
                <a:xfrm>
                  <a:off x="1494" y="1614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2" name="Group 58"/>
              <p:cNvGrpSpPr>
                <a:grpSpLocks/>
              </p:cNvGrpSpPr>
              <p:nvPr/>
            </p:nvGrpSpPr>
            <p:grpSpPr bwMode="auto">
              <a:xfrm>
                <a:off x="2364" y="1614"/>
                <a:ext cx="798" cy="346"/>
                <a:chOff x="2364" y="1614"/>
                <a:chExt cx="798" cy="346"/>
              </a:xfrm>
            </p:grpSpPr>
            <p:sp>
              <p:nvSpPr>
                <p:cNvPr id="19590" name="Rectangle 59"/>
                <p:cNvSpPr>
                  <a:spLocks noChangeArrowheads="1"/>
                </p:cNvSpPr>
                <p:nvPr/>
              </p:nvSpPr>
              <p:spPr bwMode="auto">
                <a:xfrm>
                  <a:off x="2392" y="1614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91" name="Rectangle 60"/>
                <p:cNvSpPr>
                  <a:spLocks noChangeArrowheads="1"/>
                </p:cNvSpPr>
                <p:nvPr/>
              </p:nvSpPr>
              <p:spPr bwMode="auto">
                <a:xfrm>
                  <a:off x="2364" y="1614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3" name="Group 61"/>
              <p:cNvGrpSpPr>
                <a:grpSpLocks/>
              </p:cNvGrpSpPr>
              <p:nvPr/>
            </p:nvGrpSpPr>
            <p:grpSpPr bwMode="auto">
              <a:xfrm>
                <a:off x="3162" y="1614"/>
                <a:ext cx="737" cy="346"/>
                <a:chOff x="3162" y="1614"/>
                <a:chExt cx="737" cy="346"/>
              </a:xfrm>
            </p:grpSpPr>
            <p:sp>
              <p:nvSpPr>
                <p:cNvPr id="19588" name="Rectangle 62"/>
                <p:cNvSpPr>
                  <a:spLocks noChangeArrowheads="1"/>
                </p:cNvSpPr>
                <p:nvPr/>
              </p:nvSpPr>
              <p:spPr bwMode="auto">
                <a:xfrm>
                  <a:off x="3190" y="1614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89" name="Rectangle 63"/>
                <p:cNvSpPr>
                  <a:spLocks noChangeArrowheads="1"/>
                </p:cNvSpPr>
                <p:nvPr/>
              </p:nvSpPr>
              <p:spPr bwMode="auto">
                <a:xfrm>
                  <a:off x="3162" y="1614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4" name="Group 64"/>
              <p:cNvGrpSpPr>
                <a:grpSpLocks/>
              </p:cNvGrpSpPr>
              <p:nvPr/>
            </p:nvGrpSpPr>
            <p:grpSpPr bwMode="auto">
              <a:xfrm>
                <a:off x="-3" y="1960"/>
                <a:ext cx="1497" cy="346"/>
                <a:chOff x="-3" y="1960"/>
                <a:chExt cx="1497" cy="346"/>
              </a:xfrm>
            </p:grpSpPr>
            <p:sp>
              <p:nvSpPr>
                <p:cNvPr id="19586" name="Rectangle 65"/>
                <p:cNvSpPr>
                  <a:spLocks noChangeArrowheads="1"/>
                </p:cNvSpPr>
                <p:nvPr/>
              </p:nvSpPr>
              <p:spPr bwMode="auto">
                <a:xfrm>
                  <a:off x="-3" y="1960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FF00"/>
                      </a:solidFill>
                      <a:cs typeface="Times New Roman" pitchFamily="18" charset="0"/>
                    </a:rPr>
                    <a:t>Aiutarsi</a:t>
                  </a: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2000">
                    <a:solidFill>
                      <a:srgbClr val="FFFF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87" name="Rectangle 66"/>
                <p:cNvSpPr>
                  <a:spLocks noChangeArrowheads="1"/>
                </p:cNvSpPr>
                <p:nvPr/>
              </p:nvSpPr>
              <p:spPr bwMode="auto">
                <a:xfrm>
                  <a:off x="0" y="1960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5" name="Group 67"/>
              <p:cNvGrpSpPr>
                <a:grpSpLocks/>
              </p:cNvGrpSpPr>
              <p:nvPr/>
            </p:nvGrpSpPr>
            <p:grpSpPr bwMode="auto">
              <a:xfrm>
                <a:off x="1494" y="1960"/>
                <a:ext cx="870" cy="346"/>
                <a:chOff x="1494" y="1960"/>
                <a:chExt cx="870" cy="346"/>
              </a:xfrm>
            </p:grpSpPr>
            <p:sp>
              <p:nvSpPr>
                <p:cNvPr id="19584" name="Rectangle 68"/>
                <p:cNvSpPr>
                  <a:spLocks noChangeArrowheads="1"/>
                </p:cNvSpPr>
                <p:nvPr/>
              </p:nvSpPr>
              <p:spPr bwMode="auto">
                <a:xfrm>
                  <a:off x="1522" y="1960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85" name="Rectangle 69"/>
                <p:cNvSpPr>
                  <a:spLocks noChangeArrowheads="1"/>
                </p:cNvSpPr>
                <p:nvPr/>
              </p:nvSpPr>
              <p:spPr bwMode="auto">
                <a:xfrm>
                  <a:off x="1494" y="1960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6" name="Group 70"/>
              <p:cNvGrpSpPr>
                <a:grpSpLocks/>
              </p:cNvGrpSpPr>
              <p:nvPr/>
            </p:nvGrpSpPr>
            <p:grpSpPr bwMode="auto">
              <a:xfrm>
                <a:off x="2364" y="1960"/>
                <a:ext cx="798" cy="346"/>
                <a:chOff x="2364" y="1960"/>
                <a:chExt cx="798" cy="346"/>
              </a:xfrm>
            </p:grpSpPr>
            <p:sp>
              <p:nvSpPr>
                <p:cNvPr id="19582" name="Rectangle 71"/>
                <p:cNvSpPr>
                  <a:spLocks noChangeArrowheads="1"/>
                </p:cNvSpPr>
                <p:nvPr/>
              </p:nvSpPr>
              <p:spPr bwMode="auto">
                <a:xfrm>
                  <a:off x="2392" y="1960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83" name="Rectangle 72"/>
                <p:cNvSpPr>
                  <a:spLocks noChangeArrowheads="1"/>
                </p:cNvSpPr>
                <p:nvPr/>
              </p:nvSpPr>
              <p:spPr bwMode="auto">
                <a:xfrm>
                  <a:off x="2364" y="1960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7" name="Group 73"/>
              <p:cNvGrpSpPr>
                <a:grpSpLocks/>
              </p:cNvGrpSpPr>
              <p:nvPr/>
            </p:nvGrpSpPr>
            <p:grpSpPr bwMode="auto">
              <a:xfrm>
                <a:off x="3162" y="1960"/>
                <a:ext cx="737" cy="346"/>
                <a:chOff x="3162" y="1960"/>
                <a:chExt cx="737" cy="346"/>
              </a:xfrm>
            </p:grpSpPr>
            <p:sp>
              <p:nvSpPr>
                <p:cNvPr id="19580" name="Rectangle 74"/>
                <p:cNvSpPr>
                  <a:spLocks noChangeArrowheads="1"/>
                </p:cNvSpPr>
                <p:nvPr/>
              </p:nvSpPr>
              <p:spPr bwMode="auto">
                <a:xfrm>
                  <a:off x="3190" y="1960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81" name="Rectangle 75"/>
                <p:cNvSpPr>
                  <a:spLocks noChangeArrowheads="1"/>
                </p:cNvSpPr>
                <p:nvPr/>
              </p:nvSpPr>
              <p:spPr bwMode="auto">
                <a:xfrm>
                  <a:off x="3162" y="1960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8" name="Group 76"/>
              <p:cNvGrpSpPr>
                <a:grpSpLocks/>
              </p:cNvGrpSpPr>
              <p:nvPr/>
            </p:nvGrpSpPr>
            <p:grpSpPr bwMode="auto">
              <a:xfrm>
                <a:off x="-3" y="2306"/>
                <a:ext cx="1497" cy="346"/>
                <a:chOff x="-3" y="2306"/>
                <a:chExt cx="1497" cy="346"/>
              </a:xfrm>
            </p:grpSpPr>
            <p:sp>
              <p:nvSpPr>
                <p:cNvPr id="19578" name="Rectangle 77"/>
                <p:cNvSpPr>
                  <a:spLocks noChangeArrowheads="1"/>
                </p:cNvSpPr>
                <p:nvPr/>
              </p:nvSpPr>
              <p:spPr bwMode="auto">
                <a:xfrm>
                  <a:off x="-3" y="2306"/>
                  <a:ext cx="1497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FF00"/>
                      </a:solidFill>
                      <a:cs typeface="Times New Roman" pitchFamily="18" charset="0"/>
                    </a:rPr>
                    <a:t>Criticare senza offendere</a:t>
                  </a: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79" name="Rectangle 78"/>
                <p:cNvSpPr>
                  <a:spLocks noChangeArrowheads="1"/>
                </p:cNvSpPr>
                <p:nvPr/>
              </p:nvSpPr>
              <p:spPr bwMode="auto">
                <a:xfrm>
                  <a:off x="0" y="2306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09" name="Group 79"/>
              <p:cNvGrpSpPr>
                <a:grpSpLocks/>
              </p:cNvGrpSpPr>
              <p:nvPr/>
            </p:nvGrpSpPr>
            <p:grpSpPr bwMode="auto">
              <a:xfrm>
                <a:off x="1494" y="2306"/>
                <a:ext cx="870" cy="346"/>
                <a:chOff x="1494" y="2306"/>
                <a:chExt cx="870" cy="346"/>
              </a:xfrm>
            </p:grpSpPr>
            <p:sp>
              <p:nvSpPr>
                <p:cNvPr id="19576" name="Rectangle 80"/>
                <p:cNvSpPr>
                  <a:spLocks noChangeArrowheads="1"/>
                </p:cNvSpPr>
                <p:nvPr/>
              </p:nvSpPr>
              <p:spPr bwMode="auto">
                <a:xfrm>
                  <a:off x="1522" y="2306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77" name="Rectangle 81"/>
                <p:cNvSpPr>
                  <a:spLocks noChangeArrowheads="1"/>
                </p:cNvSpPr>
                <p:nvPr/>
              </p:nvSpPr>
              <p:spPr bwMode="auto">
                <a:xfrm>
                  <a:off x="1494" y="2306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0" name="Group 82"/>
              <p:cNvGrpSpPr>
                <a:grpSpLocks/>
              </p:cNvGrpSpPr>
              <p:nvPr/>
            </p:nvGrpSpPr>
            <p:grpSpPr bwMode="auto">
              <a:xfrm>
                <a:off x="2364" y="2306"/>
                <a:ext cx="798" cy="346"/>
                <a:chOff x="2364" y="2306"/>
                <a:chExt cx="798" cy="346"/>
              </a:xfrm>
            </p:grpSpPr>
            <p:sp>
              <p:nvSpPr>
                <p:cNvPr id="19574" name="Rectangle 83"/>
                <p:cNvSpPr>
                  <a:spLocks noChangeArrowheads="1"/>
                </p:cNvSpPr>
                <p:nvPr/>
              </p:nvSpPr>
              <p:spPr bwMode="auto">
                <a:xfrm>
                  <a:off x="2392" y="2306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75" name="Rectangle 84"/>
                <p:cNvSpPr>
                  <a:spLocks noChangeArrowheads="1"/>
                </p:cNvSpPr>
                <p:nvPr/>
              </p:nvSpPr>
              <p:spPr bwMode="auto">
                <a:xfrm>
                  <a:off x="2364" y="2306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1" name="Group 85"/>
              <p:cNvGrpSpPr>
                <a:grpSpLocks/>
              </p:cNvGrpSpPr>
              <p:nvPr/>
            </p:nvGrpSpPr>
            <p:grpSpPr bwMode="auto">
              <a:xfrm>
                <a:off x="3162" y="2306"/>
                <a:ext cx="737" cy="346"/>
                <a:chOff x="3162" y="2306"/>
                <a:chExt cx="737" cy="346"/>
              </a:xfrm>
            </p:grpSpPr>
            <p:sp>
              <p:nvSpPr>
                <p:cNvPr id="19572" name="Rectangle 86"/>
                <p:cNvSpPr>
                  <a:spLocks noChangeArrowheads="1"/>
                </p:cNvSpPr>
                <p:nvPr/>
              </p:nvSpPr>
              <p:spPr bwMode="auto">
                <a:xfrm>
                  <a:off x="3190" y="2306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9900"/>
                      </a:solidFill>
                      <a:latin typeface="Times New Roman" pitchFamily="18" charset="0"/>
                      <a:cs typeface="Times New Roman" pitchFamily="18" charset="0"/>
                    </a:rPr>
                    <a:t>XXX</a:t>
                  </a:r>
                  <a:endParaRPr lang="it-IT" altLang="it-IT" sz="2000" b="1">
                    <a:solidFill>
                      <a:srgbClr val="FF9900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endParaRPr lang="it-IT" altLang="it-IT" sz="2000" b="1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73" name="Rectangle 87"/>
                <p:cNvSpPr>
                  <a:spLocks noChangeArrowheads="1"/>
                </p:cNvSpPr>
                <p:nvPr/>
              </p:nvSpPr>
              <p:spPr bwMode="auto">
                <a:xfrm>
                  <a:off x="3162" y="2306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2" name="Group 88"/>
              <p:cNvGrpSpPr>
                <a:grpSpLocks/>
              </p:cNvGrpSpPr>
              <p:nvPr/>
            </p:nvGrpSpPr>
            <p:grpSpPr bwMode="auto">
              <a:xfrm>
                <a:off x="0" y="2652"/>
                <a:ext cx="1494" cy="346"/>
                <a:chOff x="0" y="2652"/>
                <a:chExt cx="1494" cy="346"/>
              </a:xfrm>
            </p:grpSpPr>
            <p:sp>
              <p:nvSpPr>
                <p:cNvPr id="19570" name="Rectangle 89"/>
                <p:cNvSpPr>
                  <a:spLocks noChangeArrowheads="1"/>
                </p:cNvSpPr>
                <p:nvPr/>
              </p:nvSpPr>
              <p:spPr bwMode="auto">
                <a:xfrm>
                  <a:off x="28" y="2652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600" b="1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600" b="1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71" name="Rectangle 90"/>
                <p:cNvSpPr>
                  <a:spLocks noChangeArrowheads="1"/>
                </p:cNvSpPr>
                <p:nvPr/>
              </p:nvSpPr>
              <p:spPr bwMode="auto">
                <a:xfrm>
                  <a:off x="0" y="2652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3" name="Group 91"/>
              <p:cNvGrpSpPr>
                <a:grpSpLocks/>
              </p:cNvGrpSpPr>
              <p:nvPr/>
            </p:nvGrpSpPr>
            <p:grpSpPr bwMode="auto">
              <a:xfrm>
                <a:off x="1494" y="2652"/>
                <a:ext cx="870" cy="346"/>
                <a:chOff x="1494" y="2652"/>
                <a:chExt cx="870" cy="346"/>
              </a:xfrm>
            </p:grpSpPr>
            <p:sp>
              <p:nvSpPr>
                <p:cNvPr id="19568" name="Rectangle 92"/>
                <p:cNvSpPr>
                  <a:spLocks noChangeArrowheads="1"/>
                </p:cNvSpPr>
                <p:nvPr/>
              </p:nvSpPr>
              <p:spPr bwMode="auto">
                <a:xfrm>
                  <a:off x="1522" y="2652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69" name="Rectangle 93"/>
                <p:cNvSpPr>
                  <a:spLocks noChangeArrowheads="1"/>
                </p:cNvSpPr>
                <p:nvPr/>
              </p:nvSpPr>
              <p:spPr bwMode="auto">
                <a:xfrm>
                  <a:off x="1494" y="2652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4" name="Group 94"/>
              <p:cNvGrpSpPr>
                <a:grpSpLocks/>
              </p:cNvGrpSpPr>
              <p:nvPr/>
            </p:nvGrpSpPr>
            <p:grpSpPr bwMode="auto">
              <a:xfrm>
                <a:off x="2364" y="2652"/>
                <a:ext cx="798" cy="346"/>
                <a:chOff x="2364" y="2652"/>
                <a:chExt cx="798" cy="346"/>
              </a:xfrm>
            </p:grpSpPr>
            <p:sp>
              <p:nvSpPr>
                <p:cNvPr id="19566" name="Rectangle 95"/>
                <p:cNvSpPr>
                  <a:spLocks noChangeArrowheads="1"/>
                </p:cNvSpPr>
                <p:nvPr/>
              </p:nvSpPr>
              <p:spPr bwMode="auto">
                <a:xfrm>
                  <a:off x="2392" y="2652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67" name="Rectangle 96"/>
                <p:cNvSpPr>
                  <a:spLocks noChangeArrowheads="1"/>
                </p:cNvSpPr>
                <p:nvPr/>
              </p:nvSpPr>
              <p:spPr bwMode="auto">
                <a:xfrm>
                  <a:off x="2364" y="2652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5" name="Group 97"/>
              <p:cNvGrpSpPr>
                <a:grpSpLocks/>
              </p:cNvGrpSpPr>
              <p:nvPr/>
            </p:nvGrpSpPr>
            <p:grpSpPr bwMode="auto">
              <a:xfrm>
                <a:off x="3162" y="2652"/>
                <a:ext cx="737" cy="346"/>
                <a:chOff x="3162" y="2652"/>
                <a:chExt cx="737" cy="346"/>
              </a:xfrm>
            </p:grpSpPr>
            <p:sp>
              <p:nvSpPr>
                <p:cNvPr id="19564" name="Rectangle 98"/>
                <p:cNvSpPr>
                  <a:spLocks noChangeArrowheads="1"/>
                </p:cNvSpPr>
                <p:nvPr/>
              </p:nvSpPr>
              <p:spPr bwMode="auto">
                <a:xfrm>
                  <a:off x="3190" y="2652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65" name="Rectangle 99"/>
                <p:cNvSpPr>
                  <a:spLocks noChangeArrowheads="1"/>
                </p:cNvSpPr>
                <p:nvPr/>
              </p:nvSpPr>
              <p:spPr bwMode="auto">
                <a:xfrm>
                  <a:off x="3162" y="2652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6" name="Group 100"/>
              <p:cNvGrpSpPr>
                <a:grpSpLocks/>
              </p:cNvGrpSpPr>
              <p:nvPr/>
            </p:nvGrpSpPr>
            <p:grpSpPr bwMode="auto">
              <a:xfrm>
                <a:off x="0" y="2998"/>
                <a:ext cx="1494" cy="346"/>
                <a:chOff x="0" y="2998"/>
                <a:chExt cx="1494" cy="346"/>
              </a:xfrm>
            </p:grpSpPr>
            <p:sp>
              <p:nvSpPr>
                <p:cNvPr id="19562" name="Rectangle 101"/>
                <p:cNvSpPr>
                  <a:spLocks noChangeArrowheads="1"/>
                </p:cNvSpPr>
                <p:nvPr/>
              </p:nvSpPr>
              <p:spPr bwMode="auto">
                <a:xfrm>
                  <a:off x="28" y="2998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2000" b="1">
                      <a:solidFill>
                        <a:srgbClr val="FFFF00"/>
                      </a:solidFill>
                      <a:cs typeface="Times New Roman" pitchFamily="18" charset="0"/>
                    </a:rPr>
                    <a:t>Mettersi d’accordo </a:t>
                  </a: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63" name="Rectangle 102"/>
                <p:cNvSpPr>
                  <a:spLocks noChangeArrowheads="1"/>
                </p:cNvSpPr>
                <p:nvPr/>
              </p:nvSpPr>
              <p:spPr bwMode="auto">
                <a:xfrm>
                  <a:off x="0" y="2998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7" name="Group 103"/>
              <p:cNvGrpSpPr>
                <a:grpSpLocks/>
              </p:cNvGrpSpPr>
              <p:nvPr/>
            </p:nvGrpSpPr>
            <p:grpSpPr bwMode="auto">
              <a:xfrm>
                <a:off x="1494" y="2998"/>
                <a:ext cx="870" cy="346"/>
                <a:chOff x="1494" y="2998"/>
                <a:chExt cx="870" cy="346"/>
              </a:xfrm>
            </p:grpSpPr>
            <p:sp>
              <p:nvSpPr>
                <p:cNvPr id="19560" name="Rectangle 104"/>
                <p:cNvSpPr>
                  <a:spLocks noChangeArrowheads="1"/>
                </p:cNvSpPr>
                <p:nvPr/>
              </p:nvSpPr>
              <p:spPr bwMode="auto">
                <a:xfrm>
                  <a:off x="1522" y="2998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61" name="Rectangle 105"/>
                <p:cNvSpPr>
                  <a:spLocks noChangeArrowheads="1"/>
                </p:cNvSpPr>
                <p:nvPr/>
              </p:nvSpPr>
              <p:spPr bwMode="auto">
                <a:xfrm>
                  <a:off x="1494" y="2998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8" name="Group 106"/>
              <p:cNvGrpSpPr>
                <a:grpSpLocks/>
              </p:cNvGrpSpPr>
              <p:nvPr/>
            </p:nvGrpSpPr>
            <p:grpSpPr bwMode="auto">
              <a:xfrm>
                <a:off x="2364" y="2998"/>
                <a:ext cx="798" cy="346"/>
                <a:chOff x="2364" y="2998"/>
                <a:chExt cx="798" cy="346"/>
              </a:xfrm>
            </p:grpSpPr>
            <p:sp>
              <p:nvSpPr>
                <p:cNvPr id="19558" name="Rectangle 107"/>
                <p:cNvSpPr>
                  <a:spLocks noChangeArrowheads="1"/>
                </p:cNvSpPr>
                <p:nvPr/>
              </p:nvSpPr>
              <p:spPr bwMode="auto">
                <a:xfrm>
                  <a:off x="2392" y="2998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59" name="Rectangle 108"/>
                <p:cNvSpPr>
                  <a:spLocks noChangeArrowheads="1"/>
                </p:cNvSpPr>
                <p:nvPr/>
              </p:nvSpPr>
              <p:spPr bwMode="auto">
                <a:xfrm>
                  <a:off x="2364" y="2998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19" name="Group 109"/>
              <p:cNvGrpSpPr>
                <a:grpSpLocks/>
              </p:cNvGrpSpPr>
              <p:nvPr/>
            </p:nvGrpSpPr>
            <p:grpSpPr bwMode="auto">
              <a:xfrm>
                <a:off x="3162" y="2998"/>
                <a:ext cx="737" cy="346"/>
                <a:chOff x="3162" y="2998"/>
                <a:chExt cx="737" cy="346"/>
              </a:xfrm>
            </p:grpSpPr>
            <p:sp>
              <p:nvSpPr>
                <p:cNvPr id="19556" name="Rectangle 110"/>
                <p:cNvSpPr>
                  <a:spLocks noChangeArrowheads="1"/>
                </p:cNvSpPr>
                <p:nvPr/>
              </p:nvSpPr>
              <p:spPr bwMode="auto">
                <a:xfrm>
                  <a:off x="3190" y="2998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57" name="Rectangle 111"/>
                <p:cNvSpPr>
                  <a:spLocks noChangeArrowheads="1"/>
                </p:cNvSpPr>
                <p:nvPr/>
              </p:nvSpPr>
              <p:spPr bwMode="auto">
                <a:xfrm>
                  <a:off x="3162" y="2998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0" name="Group 112"/>
              <p:cNvGrpSpPr>
                <a:grpSpLocks/>
              </p:cNvGrpSpPr>
              <p:nvPr/>
            </p:nvGrpSpPr>
            <p:grpSpPr bwMode="auto">
              <a:xfrm>
                <a:off x="0" y="3344"/>
                <a:ext cx="1494" cy="346"/>
                <a:chOff x="0" y="3344"/>
                <a:chExt cx="1494" cy="346"/>
              </a:xfrm>
            </p:grpSpPr>
            <p:sp>
              <p:nvSpPr>
                <p:cNvPr id="19554" name="Rectangle 113"/>
                <p:cNvSpPr>
                  <a:spLocks noChangeArrowheads="1"/>
                </p:cNvSpPr>
                <p:nvPr/>
              </p:nvSpPr>
              <p:spPr bwMode="auto">
                <a:xfrm>
                  <a:off x="28" y="3344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2000" b="1">
                    <a:solidFill>
                      <a:srgbClr val="FFFF00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55" name="Rectangle 114"/>
                <p:cNvSpPr>
                  <a:spLocks noChangeArrowheads="1"/>
                </p:cNvSpPr>
                <p:nvPr/>
              </p:nvSpPr>
              <p:spPr bwMode="auto">
                <a:xfrm>
                  <a:off x="0" y="3344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1" name="Group 115"/>
              <p:cNvGrpSpPr>
                <a:grpSpLocks/>
              </p:cNvGrpSpPr>
              <p:nvPr/>
            </p:nvGrpSpPr>
            <p:grpSpPr bwMode="auto">
              <a:xfrm>
                <a:off x="1494" y="3344"/>
                <a:ext cx="870" cy="346"/>
                <a:chOff x="1494" y="3344"/>
                <a:chExt cx="870" cy="346"/>
              </a:xfrm>
            </p:grpSpPr>
            <p:sp>
              <p:nvSpPr>
                <p:cNvPr id="19552" name="Rectangle 116"/>
                <p:cNvSpPr>
                  <a:spLocks noChangeArrowheads="1"/>
                </p:cNvSpPr>
                <p:nvPr/>
              </p:nvSpPr>
              <p:spPr bwMode="auto">
                <a:xfrm>
                  <a:off x="1522" y="3344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53" name="Rectangle 117"/>
                <p:cNvSpPr>
                  <a:spLocks noChangeArrowheads="1"/>
                </p:cNvSpPr>
                <p:nvPr/>
              </p:nvSpPr>
              <p:spPr bwMode="auto">
                <a:xfrm>
                  <a:off x="1494" y="3344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2" name="Group 118"/>
              <p:cNvGrpSpPr>
                <a:grpSpLocks/>
              </p:cNvGrpSpPr>
              <p:nvPr/>
            </p:nvGrpSpPr>
            <p:grpSpPr bwMode="auto">
              <a:xfrm>
                <a:off x="2364" y="3344"/>
                <a:ext cx="798" cy="346"/>
                <a:chOff x="2364" y="3344"/>
                <a:chExt cx="798" cy="346"/>
              </a:xfrm>
            </p:grpSpPr>
            <p:sp>
              <p:nvSpPr>
                <p:cNvPr id="19550" name="Rectangle 119"/>
                <p:cNvSpPr>
                  <a:spLocks noChangeArrowheads="1"/>
                </p:cNvSpPr>
                <p:nvPr/>
              </p:nvSpPr>
              <p:spPr bwMode="auto">
                <a:xfrm>
                  <a:off x="2392" y="3344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51" name="Rectangle 120"/>
                <p:cNvSpPr>
                  <a:spLocks noChangeArrowheads="1"/>
                </p:cNvSpPr>
                <p:nvPr/>
              </p:nvSpPr>
              <p:spPr bwMode="auto">
                <a:xfrm>
                  <a:off x="2364" y="3344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3" name="Group 121"/>
              <p:cNvGrpSpPr>
                <a:grpSpLocks/>
              </p:cNvGrpSpPr>
              <p:nvPr/>
            </p:nvGrpSpPr>
            <p:grpSpPr bwMode="auto">
              <a:xfrm>
                <a:off x="3162" y="3344"/>
                <a:ext cx="737" cy="346"/>
                <a:chOff x="3162" y="3344"/>
                <a:chExt cx="737" cy="346"/>
              </a:xfrm>
            </p:grpSpPr>
            <p:sp>
              <p:nvSpPr>
                <p:cNvPr id="19548" name="Rectangle 122"/>
                <p:cNvSpPr>
                  <a:spLocks noChangeArrowheads="1"/>
                </p:cNvSpPr>
                <p:nvPr/>
              </p:nvSpPr>
              <p:spPr bwMode="auto">
                <a:xfrm>
                  <a:off x="3190" y="3344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49" name="Rectangle 123"/>
                <p:cNvSpPr>
                  <a:spLocks noChangeArrowheads="1"/>
                </p:cNvSpPr>
                <p:nvPr/>
              </p:nvSpPr>
              <p:spPr bwMode="auto">
                <a:xfrm>
                  <a:off x="3162" y="3344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4" name="Group 124"/>
              <p:cNvGrpSpPr>
                <a:grpSpLocks/>
              </p:cNvGrpSpPr>
              <p:nvPr/>
            </p:nvGrpSpPr>
            <p:grpSpPr bwMode="auto">
              <a:xfrm>
                <a:off x="0" y="3690"/>
                <a:ext cx="1494" cy="346"/>
                <a:chOff x="0" y="3690"/>
                <a:chExt cx="1494" cy="346"/>
              </a:xfrm>
            </p:grpSpPr>
            <p:sp>
              <p:nvSpPr>
                <p:cNvPr id="19546" name="Rectangle 125"/>
                <p:cNvSpPr>
                  <a:spLocks noChangeArrowheads="1"/>
                </p:cNvSpPr>
                <p:nvPr/>
              </p:nvSpPr>
              <p:spPr bwMode="auto">
                <a:xfrm>
                  <a:off x="28" y="3690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47" name="Rectangle 126"/>
                <p:cNvSpPr>
                  <a:spLocks noChangeArrowheads="1"/>
                </p:cNvSpPr>
                <p:nvPr/>
              </p:nvSpPr>
              <p:spPr bwMode="auto">
                <a:xfrm>
                  <a:off x="0" y="3690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5" name="Group 127"/>
              <p:cNvGrpSpPr>
                <a:grpSpLocks/>
              </p:cNvGrpSpPr>
              <p:nvPr/>
            </p:nvGrpSpPr>
            <p:grpSpPr bwMode="auto">
              <a:xfrm>
                <a:off x="1494" y="3690"/>
                <a:ext cx="870" cy="346"/>
                <a:chOff x="1494" y="3690"/>
                <a:chExt cx="870" cy="346"/>
              </a:xfrm>
            </p:grpSpPr>
            <p:sp>
              <p:nvSpPr>
                <p:cNvPr id="19544" name="Rectangle 128"/>
                <p:cNvSpPr>
                  <a:spLocks noChangeArrowheads="1"/>
                </p:cNvSpPr>
                <p:nvPr/>
              </p:nvSpPr>
              <p:spPr bwMode="auto">
                <a:xfrm>
                  <a:off x="1522" y="3690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45" name="Rectangle 129"/>
                <p:cNvSpPr>
                  <a:spLocks noChangeArrowheads="1"/>
                </p:cNvSpPr>
                <p:nvPr/>
              </p:nvSpPr>
              <p:spPr bwMode="auto">
                <a:xfrm>
                  <a:off x="1494" y="3690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6" name="Group 130"/>
              <p:cNvGrpSpPr>
                <a:grpSpLocks/>
              </p:cNvGrpSpPr>
              <p:nvPr/>
            </p:nvGrpSpPr>
            <p:grpSpPr bwMode="auto">
              <a:xfrm>
                <a:off x="2364" y="3690"/>
                <a:ext cx="798" cy="346"/>
                <a:chOff x="2364" y="3690"/>
                <a:chExt cx="798" cy="346"/>
              </a:xfrm>
            </p:grpSpPr>
            <p:sp>
              <p:nvSpPr>
                <p:cNvPr id="19542" name="Rectangle 131"/>
                <p:cNvSpPr>
                  <a:spLocks noChangeArrowheads="1"/>
                </p:cNvSpPr>
                <p:nvPr/>
              </p:nvSpPr>
              <p:spPr bwMode="auto">
                <a:xfrm>
                  <a:off x="2392" y="3690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43" name="Rectangle 132"/>
                <p:cNvSpPr>
                  <a:spLocks noChangeArrowheads="1"/>
                </p:cNvSpPr>
                <p:nvPr/>
              </p:nvSpPr>
              <p:spPr bwMode="auto">
                <a:xfrm>
                  <a:off x="2364" y="3690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7" name="Group 133"/>
              <p:cNvGrpSpPr>
                <a:grpSpLocks/>
              </p:cNvGrpSpPr>
              <p:nvPr/>
            </p:nvGrpSpPr>
            <p:grpSpPr bwMode="auto">
              <a:xfrm>
                <a:off x="3162" y="3690"/>
                <a:ext cx="737" cy="346"/>
                <a:chOff x="3162" y="3690"/>
                <a:chExt cx="737" cy="346"/>
              </a:xfrm>
            </p:grpSpPr>
            <p:sp>
              <p:nvSpPr>
                <p:cNvPr id="19540" name="Rectangle 134"/>
                <p:cNvSpPr>
                  <a:spLocks noChangeArrowheads="1"/>
                </p:cNvSpPr>
                <p:nvPr/>
              </p:nvSpPr>
              <p:spPr bwMode="auto">
                <a:xfrm>
                  <a:off x="3190" y="3690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41" name="Rectangle 135"/>
                <p:cNvSpPr>
                  <a:spLocks noChangeArrowheads="1"/>
                </p:cNvSpPr>
                <p:nvPr/>
              </p:nvSpPr>
              <p:spPr bwMode="auto">
                <a:xfrm>
                  <a:off x="3162" y="3690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8" name="Group 136"/>
              <p:cNvGrpSpPr>
                <a:grpSpLocks/>
              </p:cNvGrpSpPr>
              <p:nvPr/>
            </p:nvGrpSpPr>
            <p:grpSpPr bwMode="auto">
              <a:xfrm>
                <a:off x="0" y="4036"/>
                <a:ext cx="1494" cy="346"/>
                <a:chOff x="0" y="4036"/>
                <a:chExt cx="1494" cy="346"/>
              </a:xfrm>
            </p:grpSpPr>
            <p:sp>
              <p:nvSpPr>
                <p:cNvPr id="19538" name="Rectangle 137"/>
                <p:cNvSpPr>
                  <a:spLocks noChangeArrowheads="1"/>
                </p:cNvSpPr>
                <p:nvPr/>
              </p:nvSpPr>
              <p:spPr bwMode="auto">
                <a:xfrm>
                  <a:off x="28" y="4036"/>
                  <a:ext cx="1438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20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39" name="Rectangle 138"/>
                <p:cNvSpPr>
                  <a:spLocks noChangeArrowheads="1"/>
                </p:cNvSpPr>
                <p:nvPr/>
              </p:nvSpPr>
              <p:spPr bwMode="auto">
                <a:xfrm>
                  <a:off x="0" y="4036"/>
                  <a:ext cx="1494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29" name="Group 139"/>
              <p:cNvGrpSpPr>
                <a:grpSpLocks/>
              </p:cNvGrpSpPr>
              <p:nvPr/>
            </p:nvGrpSpPr>
            <p:grpSpPr bwMode="auto">
              <a:xfrm>
                <a:off x="1494" y="4036"/>
                <a:ext cx="870" cy="346"/>
                <a:chOff x="1494" y="4036"/>
                <a:chExt cx="870" cy="346"/>
              </a:xfrm>
            </p:grpSpPr>
            <p:sp>
              <p:nvSpPr>
                <p:cNvPr id="19536" name="Rectangle 140"/>
                <p:cNvSpPr>
                  <a:spLocks noChangeArrowheads="1"/>
                </p:cNvSpPr>
                <p:nvPr/>
              </p:nvSpPr>
              <p:spPr bwMode="auto">
                <a:xfrm>
                  <a:off x="1522" y="4036"/>
                  <a:ext cx="814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37" name="Rectangle 141"/>
                <p:cNvSpPr>
                  <a:spLocks noChangeArrowheads="1"/>
                </p:cNvSpPr>
                <p:nvPr/>
              </p:nvSpPr>
              <p:spPr bwMode="auto">
                <a:xfrm>
                  <a:off x="1494" y="4036"/>
                  <a:ext cx="870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30" name="Group 142"/>
              <p:cNvGrpSpPr>
                <a:grpSpLocks/>
              </p:cNvGrpSpPr>
              <p:nvPr/>
            </p:nvGrpSpPr>
            <p:grpSpPr bwMode="auto">
              <a:xfrm>
                <a:off x="2364" y="4036"/>
                <a:ext cx="798" cy="346"/>
                <a:chOff x="2364" y="4036"/>
                <a:chExt cx="798" cy="346"/>
              </a:xfrm>
            </p:grpSpPr>
            <p:sp>
              <p:nvSpPr>
                <p:cNvPr id="19534" name="Rectangle 143"/>
                <p:cNvSpPr>
                  <a:spLocks noChangeArrowheads="1"/>
                </p:cNvSpPr>
                <p:nvPr/>
              </p:nvSpPr>
              <p:spPr bwMode="auto">
                <a:xfrm>
                  <a:off x="2392" y="4036"/>
                  <a:ext cx="742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35" name="Rectangle 144"/>
                <p:cNvSpPr>
                  <a:spLocks noChangeArrowheads="1"/>
                </p:cNvSpPr>
                <p:nvPr/>
              </p:nvSpPr>
              <p:spPr bwMode="auto">
                <a:xfrm>
                  <a:off x="2364" y="4036"/>
                  <a:ext cx="798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  <p:grpSp>
            <p:nvGrpSpPr>
              <p:cNvPr id="19531" name="Group 145"/>
              <p:cNvGrpSpPr>
                <a:grpSpLocks/>
              </p:cNvGrpSpPr>
              <p:nvPr/>
            </p:nvGrpSpPr>
            <p:grpSpPr bwMode="auto">
              <a:xfrm>
                <a:off x="3162" y="4036"/>
                <a:ext cx="737" cy="346"/>
                <a:chOff x="3162" y="4036"/>
                <a:chExt cx="737" cy="346"/>
              </a:xfrm>
            </p:grpSpPr>
            <p:sp>
              <p:nvSpPr>
                <p:cNvPr id="19532" name="Rectangle 146"/>
                <p:cNvSpPr>
                  <a:spLocks noChangeArrowheads="1"/>
                </p:cNvSpPr>
                <p:nvPr/>
              </p:nvSpPr>
              <p:spPr bwMode="auto">
                <a:xfrm>
                  <a:off x="3190" y="4036"/>
                  <a:ext cx="681" cy="3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it-IT" altLang="it-IT" sz="1200">
                      <a:solidFill>
                        <a:schemeClr val="tx1"/>
                      </a:solidFill>
                      <a:latin typeface="Arial Unicode MS" pitchFamily="34" charset="-128"/>
                      <a:ea typeface="Arial Unicode MS" pitchFamily="34" charset="-128"/>
                      <a:cs typeface="Arial Unicode MS" pitchFamily="34" charset="-128"/>
                    </a:rPr>
                    <a:t> </a:t>
                  </a:r>
                </a:p>
                <a:p>
                  <a:pPr algn="just">
                    <a:spcBef>
                      <a:spcPct val="0"/>
                    </a:spcBef>
                    <a:buFontTx/>
                    <a:buNone/>
                  </a:pPr>
                  <a:endParaRPr lang="it-IT" altLang="it-IT" sz="1800">
                    <a:solidFill>
                      <a:schemeClr val="tx1"/>
                    </a:solidFill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  <p:sp>
              <p:nvSpPr>
                <p:cNvPr id="19533" name="Rectangle 147"/>
                <p:cNvSpPr>
                  <a:spLocks noChangeArrowheads="1"/>
                </p:cNvSpPr>
                <p:nvPr/>
              </p:nvSpPr>
              <p:spPr bwMode="auto">
                <a:xfrm>
                  <a:off x="3162" y="4036"/>
                  <a:ext cx="737" cy="3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ts val="2000"/>
                    </a:spcBef>
                    <a:buFont typeface="Wingdings 2" pitchFamily="18" charset="2"/>
                    <a:buChar char=""/>
                    <a:defRPr sz="2200">
                      <a:solidFill>
                        <a:schemeClr val="bg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400">
                      <a:solidFill>
                        <a:schemeClr val="bg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spcBef>
                      <a:spcPts val="600"/>
                    </a:spcBef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ts val="600"/>
                    </a:spcBef>
                    <a:spcAft>
                      <a:spcPct val="0"/>
                    </a:spcAft>
                    <a:buFont typeface="Wingdings 2" pitchFamily="18" charset="2"/>
                    <a:buChar char=""/>
                    <a:defRPr sz="2000">
                      <a:solidFill>
                        <a:schemeClr val="bg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it-IT" altLang="it-IT" sz="1800" b="1">
                    <a:solidFill>
                      <a:schemeClr val="tx1"/>
                    </a:solidFill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19483" name="Rectangle 148"/>
            <p:cNvSpPr>
              <a:spLocks noChangeArrowheads="1"/>
            </p:cNvSpPr>
            <p:nvPr/>
          </p:nvSpPr>
          <p:spPr bwMode="auto">
            <a:xfrm>
              <a:off x="-3" y="-3"/>
              <a:ext cx="3905" cy="4388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spcBef>
                  <a:spcPts val="2000"/>
                </a:spcBef>
                <a:buFont typeface="Wingdings 2" pitchFamily="18" charset="2"/>
                <a:buChar char=""/>
                <a:defRPr sz="2200">
                  <a:solidFill>
                    <a:schemeClr val="bg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ts val="600"/>
                </a:spcBef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ts val="600"/>
                </a:spcBef>
                <a:buFont typeface="Wingdings 2" pitchFamily="18" charset="2"/>
                <a:buChar char=""/>
                <a:defRPr sz="2400">
                  <a:solidFill>
                    <a:schemeClr val="bg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ts val="600"/>
                </a:spcBef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ts val="600"/>
                </a:spcBef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ts val="600"/>
                </a:spcBef>
                <a:spcAft>
                  <a:spcPct val="0"/>
                </a:spcAft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ts val="600"/>
                </a:spcBef>
                <a:spcAft>
                  <a:spcPct val="0"/>
                </a:spcAft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ts val="600"/>
                </a:spcBef>
                <a:spcAft>
                  <a:spcPct val="0"/>
                </a:spcAft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ts val="600"/>
                </a:spcBef>
                <a:spcAft>
                  <a:spcPct val="0"/>
                </a:spcAft>
                <a:buFont typeface="Wingdings 2" pitchFamily="18" charset="2"/>
                <a:buChar char=""/>
                <a:defRPr sz="2000">
                  <a:solidFill>
                    <a:schemeClr val="bg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 b="1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19459" name="Rectangle 149"/>
          <p:cNvSpPr>
            <a:spLocks noChangeArrowheads="1"/>
          </p:cNvSpPr>
          <p:nvPr/>
        </p:nvSpPr>
        <p:spPr bwMode="auto">
          <a:xfrm>
            <a:off x="447675" y="2451100"/>
            <a:ext cx="29019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FF00"/>
                </a:solidFill>
                <a:cs typeface="Times New Roman" pitchFamily="18" charset="0"/>
              </a:rPr>
              <a:t>Darsi il turno di parola</a:t>
            </a:r>
          </a:p>
        </p:txBody>
      </p:sp>
      <p:sp>
        <p:nvSpPr>
          <p:cNvPr id="19460" name="Text Box 150"/>
          <p:cNvSpPr txBox="1">
            <a:spLocks noChangeArrowheads="1"/>
          </p:cNvSpPr>
          <p:nvPr/>
        </p:nvSpPr>
        <p:spPr bwMode="auto">
          <a:xfrm>
            <a:off x="533400" y="4572000"/>
            <a:ext cx="2530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461" name="Text Box 151"/>
          <p:cNvSpPr txBox="1">
            <a:spLocks noChangeArrowheads="1"/>
          </p:cNvSpPr>
          <p:nvPr/>
        </p:nvSpPr>
        <p:spPr bwMode="auto">
          <a:xfrm>
            <a:off x="914400" y="4648200"/>
            <a:ext cx="220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462" name="Text Box 152"/>
          <p:cNvSpPr txBox="1">
            <a:spLocks noChangeArrowheads="1"/>
          </p:cNvSpPr>
          <p:nvPr/>
        </p:nvSpPr>
        <p:spPr bwMode="auto">
          <a:xfrm>
            <a:off x="422275" y="4249738"/>
            <a:ext cx="2894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FF00"/>
                </a:solidFill>
                <a:cs typeface="Arial" pitchFamily="34" charset="0"/>
              </a:rPr>
              <a:t>Incoraggiars</a:t>
            </a:r>
            <a:r>
              <a:rPr lang="it-IT" altLang="it-IT" sz="2000">
                <a:solidFill>
                  <a:srgbClr val="FFFF00"/>
                </a:solidFill>
                <a:cs typeface="Arial" pitchFamily="34" charset="0"/>
              </a:rPr>
              <a:t>i</a:t>
            </a:r>
          </a:p>
        </p:txBody>
      </p:sp>
      <p:sp>
        <p:nvSpPr>
          <p:cNvPr id="19463" name="Text Box 154"/>
          <p:cNvSpPr txBox="1">
            <a:spLocks noChangeArrowheads="1"/>
          </p:cNvSpPr>
          <p:nvPr/>
        </p:nvSpPr>
        <p:spPr bwMode="auto">
          <a:xfrm>
            <a:off x="4114800" y="2454275"/>
            <a:ext cx="625475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</a:t>
            </a:r>
          </a:p>
        </p:txBody>
      </p:sp>
      <p:sp>
        <p:nvSpPr>
          <p:cNvPr id="19464" name="Text Box 155"/>
          <p:cNvSpPr txBox="1">
            <a:spLocks noChangeArrowheads="1"/>
          </p:cNvSpPr>
          <p:nvPr/>
        </p:nvSpPr>
        <p:spPr bwMode="auto">
          <a:xfrm>
            <a:off x="7772400" y="2895600"/>
            <a:ext cx="6985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</a:t>
            </a:r>
          </a:p>
        </p:txBody>
      </p:sp>
      <p:sp>
        <p:nvSpPr>
          <p:cNvPr id="19465" name="Text Box 156"/>
          <p:cNvSpPr txBox="1">
            <a:spLocks noChangeArrowheads="1"/>
          </p:cNvSpPr>
          <p:nvPr/>
        </p:nvSpPr>
        <p:spPr bwMode="auto">
          <a:xfrm>
            <a:off x="5638800" y="5029200"/>
            <a:ext cx="1387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466" name="Text Box 157"/>
          <p:cNvSpPr txBox="1">
            <a:spLocks noChangeArrowheads="1"/>
          </p:cNvSpPr>
          <p:nvPr/>
        </p:nvSpPr>
        <p:spPr bwMode="auto">
          <a:xfrm>
            <a:off x="5715000" y="5181600"/>
            <a:ext cx="13874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XXXXXXX</a:t>
            </a:r>
          </a:p>
        </p:txBody>
      </p:sp>
      <p:sp>
        <p:nvSpPr>
          <p:cNvPr id="19467" name="Text Box 158"/>
          <p:cNvSpPr txBox="1">
            <a:spLocks noChangeArrowheads="1"/>
          </p:cNvSpPr>
          <p:nvPr/>
        </p:nvSpPr>
        <p:spPr bwMode="auto">
          <a:xfrm>
            <a:off x="5943600" y="3733800"/>
            <a:ext cx="13112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chemeClr val="tx1"/>
                </a:solidFill>
                <a:cs typeface="Arial" pitchFamily="34" charset="0"/>
              </a:rPr>
              <a:t>  </a:t>
            </a: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</a:t>
            </a:r>
          </a:p>
        </p:txBody>
      </p:sp>
      <p:sp>
        <p:nvSpPr>
          <p:cNvPr id="19468" name="Text Box 159"/>
          <p:cNvSpPr txBox="1">
            <a:spLocks noChangeArrowheads="1"/>
          </p:cNvSpPr>
          <p:nvPr/>
        </p:nvSpPr>
        <p:spPr bwMode="auto">
          <a:xfrm>
            <a:off x="5664200" y="4221163"/>
            <a:ext cx="16049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600" b="1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XXXXXXXX</a:t>
            </a:r>
          </a:p>
        </p:txBody>
      </p:sp>
      <p:sp>
        <p:nvSpPr>
          <p:cNvPr id="19469" name="Text Box 160"/>
          <p:cNvSpPr txBox="1">
            <a:spLocks noChangeArrowheads="1"/>
          </p:cNvSpPr>
          <p:nvPr/>
        </p:nvSpPr>
        <p:spPr bwMode="auto">
          <a:xfrm>
            <a:off x="6096000" y="46482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470" name="Text Box 161"/>
          <p:cNvSpPr txBox="1">
            <a:spLocks noChangeArrowheads="1"/>
          </p:cNvSpPr>
          <p:nvPr/>
        </p:nvSpPr>
        <p:spPr bwMode="auto">
          <a:xfrm>
            <a:off x="5867400" y="4724400"/>
            <a:ext cx="10064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600" b="1">
                <a:solidFill>
                  <a:schemeClr val="tx1"/>
                </a:solidFill>
                <a:cs typeface="Arial" pitchFamily="34" charset="0"/>
              </a:rPr>
              <a:t>  </a:t>
            </a: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</a:t>
            </a:r>
          </a:p>
        </p:txBody>
      </p:sp>
      <p:sp>
        <p:nvSpPr>
          <p:cNvPr id="19471" name="Text Box 162"/>
          <p:cNvSpPr txBox="1">
            <a:spLocks noChangeArrowheads="1"/>
          </p:cNvSpPr>
          <p:nvPr/>
        </p:nvSpPr>
        <p:spPr bwMode="auto">
          <a:xfrm>
            <a:off x="7620000" y="4738688"/>
            <a:ext cx="12065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XXXXX</a:t>
            </a:r>
          </a:p>
        </p:txBody>
      </p:sp>
      <p:sp>
        <p:nvSpPr>
          <p:cNvPr id="19472" name="Text Box 163"/>
          <p:cNvSpPr txBox="1">
            <a:spLocks noChangeArrowheads="1"/>
          </p:cNvSpPr>
          <p:nvPr/>
        </p:nvSpPr>
        <p:spPr bwMode="auto">
          <a:xfrm>
            <a:off x="3962400" y="4267200"/>
            <a:ext cx="1463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XXXXX</a:t>
            </a:r>
          </a:p>
        </p:txBody>
      </p:sp>
      <p:sp>
        <p:nvSpPr>
          <p:cNvPr id="19473" name="Text Box 164"/>
          <p:cNvSpPr txBox="1">
            <a:spLocks noChangeArrowheads="1"/>
          </p:cNvSpPr>
          <p:nvPr/>
        </p:nvSpPr>
        <p:spPr bwMode="auto">
          <a:xfrm>
            <a:off x="3784600" y="2914650"/>
            <a:ext cx="15160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XXXXXXX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</a:t>
            </a:r>
          </a:p>
        </p:txBody>
      </p:sp>
      <p:sp>
        <p:nvSpPr>
          <p:cNvPr id="19474" name="Text Box 165"/>
          <p:cNvSpPr txBox="1">
            <a:spLocks noChangeArrowheads="1"/>
          </p:cNvSpPr>
          <p:nvPr/>
        </p:nvSpPr>
        <p:spPr bwMode="auto">
          <a:xfrm>
            <a:off x="6027738" y="3397250"/>
            <a:ext cx="762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</a:t>
            </a:r>
          </a:p>
        </p:txBody>
      </p:sp>
      <p:sp>
        <p:nvSpPr>
          <p:cNvPr id="19475" name="Text Box 166"/>
          <p:cNvSpPr txBox="1">
            <a:spLocks noChangeArrowheads="1"/>
          </p:cNvSpPr>
          <p:nvPr/>
        </p:nvSpPr>
        <p:spPr bwMode="auto">
          <a:xfrm>
            <a:off x="3951288" y="3854450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600" b="1">
                <a:solidFill>
                  <a:srgbClr val="FF9900"/>
                </a:solidFill>
                <a:cs typeface="Arial" pitchFamily="34" charset="0"/>
              </a:rPr>
              <a:t>XXX</a:t>
            </a:r>
          </a:p>
        </p:txBody>
      </p:sp>
      <p:sp>
        <p:nvSpPr>
          <p:cNvPr id="19476" name="Text Box 167"/>
          <p:cNvSpPr txBox="1">
            <a:spLocks noChangeArrowheads="1"/>
          </p:cNvSpPr>
          <p:nvPr/>
        </p:nvSpPr>
        <p:spPr bwMode="auto">
          <a:xfrm>
            <a:off x="7832725" y="4075113"/>
            <a:ext cx="930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477" name="Text Box 168"/>
          <p:cNvSpPr txBox="1">
            <a:spLocks noChangeArrowheads="1"/>
          </p:cNvSpPr>
          <p:nvPr/>
        </p:nvSpPr>
        <p:spPr bwMode="auto">
          <a:xfrm>
            <a:off x="3852863" y="5194300"/>
            <a:ext cx="14478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9900"/>
                </a:solidFill>
                <a:cs typeface="Arial" pitchFamily="34" charset="0"/>
              </a:rPr>
              <a:t>XXXX</a:t>
            </a:r>
          </a:p>
        </p:txBody>
      </p:sp>
      <p:sp>
        <p:nvSpPr>
          <p:cNvPr id="19478" name="CasellaDiTesto 1"/>
          <p:cNvSpPr txBox="1">
            <a:spLocks noChangeArrowheads="1"/>
          </p:cNvSpPr>
          <p:nvPr/>
        </p:nvSpPr>
        <p:spPr bwMode="auto">
          <a:xfrm>
            <a:off x="415925" y="5138738"/>
            <a:ext cx="3084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FFFF00"/>
                </a:solidFill>
                <a:cs typeface="Arial" pitchFamily="34" charset="0"/>
              </a:rPr>
              <a:t>Fare la propria parte</a:t>
            </a:r>
          </a:p>
        </p:txBody>
      </p:sp>
      <p:sp>
        <p:nvSpPr>
          <p:cNvPr id="2" name="Ovale 1"/>
          <p:cNvSpPr/>
          <p:nvPr/>
        </p:nvSpPr>
        <p:spPr>
          <a:xfrm>
            <a:off x="5715000" y="5661248"/>
            <a:ext cx="3050349" cy="1130424"/>
          </a:xfrm>
          <a:prstGeom prst="ellips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/>
              <a:t>POI …</a:t>
            </a:r>
          </a:p>
          <a:p>
            <a:pPr algn="ctr">
              <a:defRPr/>
            </a:pPr>
            <a:r>
              <a:rPr lang="it-IT" sz="2000" b="1" dirty="0"/>
              <a:t>CARTA A T</a:t>
            </a:r>
          </a:p>
        </p:txBody>
      </p:sp>
    </p:spTree>
    <p:extLst>
      <p:ext uri="{BB962C8B-B14F-4D97-AF65-F5344CB8AC3E}">
        <p14:creationId xmlns:p14="http://schemas.microsoft.com/office/powerpoint/2010/main" val="24083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metto 2 4"/>
          <p:cNvSpPr/>
          <p:nvPr/>
        </p:nvSpPr>
        <p:spPr>
          <a:xfrm>
            <a:off x="375792" y="3429000"/>
            <a:ext cx="3024336" cy="1584176"/>
          </a:xfrm>
          <a:prstGeom prst="wedgeRoundRectCallout">
            <a:avLst>
              <a:gd name="adj1" fmla="val -60963"/>
              <a:gd name="adj2" fmla="val 40564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rgbClr val="002060"/>
                </a:solidFill>
              </a:rPr>
              <a:t>Quali comportamenti </a:t>
            </a:r>
          </a:p>
          <a:p>
            <a:pPr algn="ctr"/>
            <a:r>
              <a:rPr lang="it-IT" b="1" i="1" dirty="0">
                <a:solidFill>
                  <a:srgbClr val="002060"/>
                </a:solidFill>
              </a:rPr>
              <a:t>vi farebbero capire </a:t>
            </a:r>
          </a:p>
          <a:p>
            <a:pPr algn="ctr"/>
            <a:r>
              <a:rPr lang="it-IT" b="1" i="1" dirty="0">
                <a:solidFill>
                  <a:srgbClr val="002060"/>
                </a:solidFill>
              </a:rPr>
              <a:t>che </a:t>
            </a:r>
            <a:r>
              <a:rPr lang="it-IT" b="1" i="1" dirty="0" smtClean="0">
                <a:solidFill>
                  <a:srgbClr val="002060"/>
                </a:solidFill>
              </a:rPr>
              <a:t>si sta discutendo costruttivamente</a:t>
            </a:r>
            <a:r>
              <a:rPr lang="it-IT" b="1" dirty="0" smtClean="0">
                <a:solidFill>
                  <a:srgbClr val="002060"/>
                </a:solidFill>
              </a:rPr>
              <a:t>?</a:t>
            </a:r>
            <a:endParaRPr lang="it-IT" b="1" dirty="0">
              <a:solidFill>
                <a:srgbClr val="002060"/>
              </a:solidFill>
            </a:endParaRPr>
          </a:p>
        </p:txBody>
      </p:sp>
      <p:pic>
        <p:nvPicPr>
          <p:cNvPr id="7" name="Picture 1030" descr="EDUTE0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655608"/>
            <a:ext cx="2016224" cy="256548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8" name="Fumetto 1 7"/>
          <p:cNvSpPr/>
          <p:nvPr/>
        </p:nvSpPr>
        <p:spPr>
          <a:xfrm>
            <a:off x="5508104" y="677941"/>
            <a:ext cx="3587147" cy="773724"/>
          </a:xfrm>
          <a:prstGeom prst="wedgeRectCallout">
            <a:avLst>
              <a:gd name="adj1" fmla="val 25379"/>
              <a:gd name="adj2" fmla="val 76943"/>
            </a:avLst>
          </a:prstGeom>
          <a:blipFill>
            <a:blip r:embed="rId2"/>
            <a:tile tx="0" ty="0" sx="100000" sy="100000" flip="none" algn="tl"/>
          </a:blip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DISCUTERE COSTRUTTIVAMENTE 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100946"/>
            <a:ext cx="3238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B527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SIMULIAMO … </a:t>
            </a:r>
            <a:endParaRPr lang="it-IT" sz="2800" b="1" dirty="0">
              <a:solidFill>
                <a:srgbClr val="B5270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86966" y="1064803"/>
            <a:ext cx="3201987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it-IT" altLang="it-IT" sz="2400" b="1" dirty="0" smtClean="0">
                <a:solidFill>
                  <a:schemeClr val="bg1"/>
                </a:solidFill>
                <a:latin typeface="Calibri" pitchFamily="34" charset="0"/>
              </a:rPr>
              <a:t>Scegliamo  una abilità</a:t>
            </a:r>
            <a:endParaRPr lang="it-IT" altLang="it-IT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Fumetto 2 11"/>
          <p:cNvSpPr/>
          <p:nvPr/>
        </p:nvSpPr>
        <p:spPr>
          <a:xfrm>
            <a:off x="375792" y="1916832"/>
            <a:ext cx="3024336" cy="1296144"/>
          </a:xfrm>
          <a:prstGeom prst="wedgeRoundRectCallout">
            <a:avLst>
              <a:gd name="adj1" fmla="val -52005"/>
              <a:gd name="adj2" fmla="val 59105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rgbClr val="002060"/>
                </a:solidFill>
              </a:rPr>
              <a:t>In che cosa consiste questa abilità?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561503" y="1705993"/>
            <a:ext cx="3238388" cy="50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 smtClean="0">
                <a:solidFill>
                  <a:srgbClr val="333300"/>
                </a:solidFill>
              </a:rPr>
              <a:t>Ascolto </a:t>
            </a:r>
            <a:r>
              <a:rPr lang="it-IT" sz="1600" b="1" dirty="0">
                <a:solidFill>
                  <a:srgbClr val="333300"/>
                </a:solidFill>
              </a:rPr>
              <a:t>attivo</a:t>
            </a:r>
          </a:p>
          <a:p>
            <a:r>
              <a:rPr lang="it-IT" sz="1600" b="1" dirty="0" smtClean="0">
                <a:solidFill>
                  <a:srgbClr val="333300"/>
                </a:solidFill>
              </a:rPr>
              <a:t>     attenzione sostenuta</a:t>
            </a:r>
          </a:p>
          <a:p>
            <a:endParaRPr lang="it-IT" sz="1600" b="1" dirty="0">
              <a:solidFill>
                <a:srgbClr val="33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 smtClean="0">
                <a:solidFill>
                  <a:srgbClr val="333300"/>
                </a:solidFill>
              </a:rPr>
              <a:t>Opinioni espresse in </a:t>
            </a:r>
            <a:r>
              <a:rPr lang="it-IT" sz="1600" b="1" dirty="0">
                <a:solidFill>
                  <a:srgbClr val="333300"/>
                </a:solidFill>
              </a:rPr>
              <a:t>modo chiaro e </a:t>
            </a:r>
            <a:r>
              <a:rPr lang="it-IT" sz="1600" b="1" dirty="0" smtClean="0">
                <a:solidFill>
                  <a:srgbClr val="333300"/>
                </a:solidFill>
              </a:rPr>
              <a:t>pacato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600" b="1" dirty="0">
              <a:solidFill>
                <a:srgbClr val="33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 smtClean="0">
                <a:solidFill>
                  <a:srgbClr val="333300"/>
                </a:solidFill>
              </a:rPr>
              <a:t>Apertura verso le argomentazioni altrui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600" b="1" dirty="0" smtClean="0">
              <a:solidFill>
                <a:srgbClr val="33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 smtClean="0">
                <a:solidFill>
                  <a:srgbClr val="333300"/>
                </a:solidFill>
              </a:rPr>
              <a:t>Critica delle </a:t>
            </a:r>
            <a:r>
              <a:rPr lang="it-IT" sz="1600" b="1" dirty="0">
                <a:solidFill>
                  <a:srgbClr val="333300"/>
                </a:solidFill>
              </a:rPr>
              <a:t>idee, non </a:t>
            </a:r>
            <a:r>
              <a:rPr lang="it-IT" sz="1600" b="1" dirty="0" smtClean="0">
                <a:solidFill>
                  <a:srgbClr val="333300"/>
                </a:solidFill>
              </a:rPr>
              <a:t>delle persone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600" b="1" dirty="0" smtClean="0">
              <a:solidFill>
                <a:srgbClr val="33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 smtClean="0">
                <a:solidFill>
                  <a:srgbClr val="B5270F"/>
                </a:solidFill>
              </a:rPr>
              <a:t>Disaccordo espresso in </a:t>
            </a:r>
            <a:r>
              <a:rPr lang="it-IT" sz="1600" b="1" dirty="0">
                <a:solidFill>
                  <a:srgbClr val="B5270F"/>
                </a:solidFill>
              </a:rPr>
              <a:t>modo non </a:t>
            </a:r>
            <a:r>
              <a:rPr lang="it-IT" sz="1600" b="1" dirty="0" smtClean="0">
                <a:solidFill>
                  <a:srgbClr val="B5270F"/>
                </a:solidFill>
              </a:rPr>
              <a:t>urtante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600" b="1" dirty="0">
              <a:solidFill>
                <a:srgbClr val="33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 smtClean="0">
                <a:solidFill>
                  <a:srgbClr val="333300"/>
                </a:solidFill>
              </a:rPr>
              <a:t>Disponibilità a </a:t>
            </a:r>
            <a:r>
              <a:rPr lang="it-IT" sz="1600" b="1" dirty="0">
                <a:solidFill>
                  <a:srgbClr val="333300"/>
                </a:solidFill>
              </a:rPr>
              <a:t>modificare le proprie opinioni in presenza di valide </a:t>
            </a:r>
            <a:r>
              <a:rPr lang="it-IT" sz="1600" b="1" dirty="0" smtClean="0">
                <a:solidFill>
                  <a:srgbClr val="333300"/>
                </a:solidFill>
              </a:rPr>
              <a:t>motivazioni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600" b="1" dirty="0" smtClean="0">
              <a:solidFill>
                <a:srgbClr val="33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dirty="0">
                <a:solidFill>
                  <a:srgbClr val="333300"/>
                </a:solidFill>
              </a:rPr>
              <a:t> </a:t>
            </a:r>
            <a:r>
              <a:rPr lang="it-IT" sz="1600" b="1" dirty="0" smtClean="0">
                <a:solidFill>
                  <a:srgbClr val="333300"/>
                </a:solidFill>
              </a:rPr>
              <a:t>…</a:t>
            </a:r>
            <a:endParaRPr lang="it-IT" sz="1600" b="1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6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9463" y="381001"/>
            <a:ext cx="7583487" cy="743744"/>
          </a:xfrm>
        </p:spPr>
        <p:txBody>
          <a:bodyPr/>
          <a:lstStyle/>
          <a:p>
            <a:r>
              <a:rPr lang="it-IT" sz="3200" b="1" cap="none" dirty="0" smtClean="0">
                <a:solidFill>
                  <a:srgbClr val="B5270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 DISCUSSIONE PER VOI</a:t>
            </a:r>
            <a:endParaRPr lang="it-IT" sz="3200" b="1" cap="none" dirty="0">
              <a:solidFill>
                <a:srgbClr val="B5270F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9512" y="1278571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CUORE  NUOVO</a:t>
            </a:r>
            <a:endParaRPr lang="it-IT" sz="2800" b="1" dirty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478672">
            <a:off x="6224475" y="1463513"/>
            <a:ext cx="2880320" cy="76581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b="1" i="1" dirty="0">
                <a:solidFill>
                  <a:srgbClr val="000000"/>
                </a:solidFill>
                <a:latin typeface="Arial" charset="0"/>
              </a:rPr>
              <a:t>Razzo a 4 stadi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860032" y="265762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B5270F"/>
                </a:solidFill>
              </a:rPr>
              <a:t>Auto-valutatevi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smtClean="0">
                <a:solidFill>
                  <a:srgbClr val="B5270F"/>
                </a:solidFill>
              </a:rPr>
              <a:t>con una </a:t>
            </a:r>
            <a:r>
              <a:rPr lang="it-IT" b="1" dirty="0" err="1" smtClean="0">
                <a:solidFill>
                  <a:srgbClr val="B5270F"/>
                </a:solidFill>
              </a:rPr>
              <a:t>check</a:t>
            </a:r>
            <a:r>
              <a:rPr lang="it-IT" b="1" dirty="0" smtClean="0">
                <a:solidFill>
                  <a:srgbClr val="B5270F"/>
                </a:solidFill>
              </a:rPr>
              <a:t> list</a:t>
            </a:r>
            <a:endParaRPr lang="it-IT" b="1" dirty="0">
              <a:solidFill>
                <a:srgbClr val="B5270F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917315" y="3249343"/>
            <a:ext cx="397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B5270F"/>
                </a:solidFill>
              </a:rPr>
              <a:t>Auto-valutatevi come gruppo</a:t>
            </a:r>
            <a:endParaRPr lang="it-IT" b="1" dirty="0">
              <a:solidFill>
                <a:srgbClr val="B5270F"/>
              </a:solidFill>
            </a:endParaRPr>
          </a:p>
        </p:txBody>
      </p:sp>
      <p:sp>
        <p:nvSpPr>
          <p:cNvPr id="11" name="Fumetto 3 10"/>
          <p:cNvSpPr/>
          <p:nvPr/>
        </p:nvSpPr>
        <p:spPr>
          <a:xfrm>
            <a:off x="5076056" y="4005064"/>
            <a:ext cx="3528392" cy="1944216"/>
          </a:xfrm>
          <a:prstGeom prst="wedgeEllipseCallout">
            <a:avLst>
              <a:gd name="adj1" fmla="val 68817"/>
              <a:gd name="adj2" fmla="val 42617"/>
            </a:avLst>
          </a:prstGeom>
          <a:solidFill>
            <a:srgbClr val="666633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Che cosa vi è sembrato significativo nell’attività? </a:t>
            </a:r>
            <a:endParaRPr lang="it-IT" sz="2400" b="1" i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07504" y="2132856"/>
            <a:ext cx="40301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REGOLE</a:t>
            </a:r>
          </a:p>
          <a:p>
            <a:pPr algn="ctr"/>
            <a:endParaRPr lang="it-IT" b="1" dirty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1.Ciascuno </a:t>
            </a:r>
            <a:r>
              <a:rPr lang="it-IT" b="1" dirty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 a disposizione 3 gettoni per parlare; quando vuole intervenire “spende” un gettone. Esauriti i gettoni non si può più intervenire</a:t>
            </a:r>
            <a:r>
              <a:rPr lang="it-IT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it-IT" b="1" dirty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Prima </a:t>
            </a:r>
            <a:r>
              <a:rPr lang="it-IT" b="1" dirty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 esporre il proprio punto di vista, bisogna parafrasare l’intervento di chi ci ha preceduto, rispecchiando empaticamente le motivazioni</a:t>
            </a:r>
            <a:r>
              <a:rPr lang="it-IT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it-IT" b="1" dirty="0" smtClean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Per esprimere disaccordo si utilizzino le espressioni della carta a T  (o altre analoghe).</a:t>
            </a:r>
          </a:p>
          <a:p>
            <a:endParaRPr lang="it-IT" b="1" dirty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07793"/>
            <a:ext cx="2016224" cy="20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02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/>
          </p:cNvSpPr>
          <p:nvPr/>
        </p:nvSpPr>
        <p:spPr>
          <a:xfrm>
            <a:off x="107504" y="2877264"/>
            <a:ext cx="5741140" cy="3600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anchor="b">
            <a:normAutofit fontScale="92500"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F0A22E"/>
              </a:buClr>
            </a:pPr>
            <a:endParaRPr lang="it-IT" sz="1100" b="1" dirty="0" smtClean="0">
              <a:solidFill>
                <a:srgbClr val="B5270F"/>
              </a:solidFill>
              <a:latin typeface="Calibri" pitchFamily="34" charset="0"/>
              <a:ea typeface="ＭＳ Ｐゴシック" charset="-128"/>
            </a:endParaRPr>
          </a:p>
          <a:p>
            <a:pPr algn="ctr" fontAlgn="auto">
              <a:spcAft>
                <a:spcPts val="0"/>
              </a:spcAft>
              <a:buClr>
                <a:srgbClr val="F0A22E"/>
              </a:buClr>
            </a:pPr>
            <a:endParaRPr lang="it-IT" sz="2600" b="1" dirty="0" smtClean="0">
              <a:solidFill>
                <a:srgbClr val="333300"/>
              </a:solidFill>
              <a:latin typeface="Calibri" pitchFamily="34" charset="0"/>
              <a:ea typeface="ＭＳ Ｐゴシック" charset="-128"/>
            </a:endParaRPr>
          </a:p>
          <a:p>
            <a:pPr algn="ctr" fontAlgn="auto">
              <a:spcAft>
                <a:spcPts val="0"/>
              </a:spcAft>
              <a:buClr>
                <a:srgbClr val="F0A22E"/>
              </a:buClr>
            </a:pPr>
            <a:r>
              <a:rPr lang="it-IT" sz="2600" b="1" dirty="0" smtClean="0">
                <a:solidFill>
                  <a:srgbClr val="002060"/>
                </a:solidFill>
                <a:latin typeface="Calibri" pitchFamily="34" charset="0"/>
                <a:ea typeface="ＭＳ Ｐゴシック" charset="-128"/>
              </a:rPr>
              <a:t>COMPETENZA SOCIALE</a:t>
            </a:r>
          </a:p>
          <a:p>
            <a:pPr algn="ctr" fontAlgn="auto">
              <a:spcAft>
                <a:spcPts val="0"/>
              </a:spcAft>
              <a:buClr>
                <a:srgbClr val="F0A22E"/>
              </a:buClr>
            </a:pPr>
            <a:endParaRPr lang="it-IT" sz="900" b="1" dirty="0" smtClean="0">
              <a:solidFill>
                <a:srgbClr val="002060"/>
              </a:solidFill>
              <a:latin typeface="Calibri" pitchFamily="34" charset="0"/>
              <a:ea typeface="ＭＳ Ｐゴシック" charset="-128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rgbClr val="F0A22E"/>
              </a:buClr>
            </a:pPr>
            <a:r>
              <a:rPr lang="it-IT" sz="2600" b="1" dirty="0" smtClean="0">
                <a:solidFill>
                  <a:srgbClr val="002060"/>
                </a:solidFill>
                <a:latin typeface="Calibri" pitchFamily="34" charset="0"/>
                <a:ea typeface="ＭＳ Ｐゴシック" charset="-128"/>
              </a:rPr>
              <a:t>INSIEME DI ABILITÀ SOCIALI CONSOLIDATE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rgbClr val="F0A22E"/>
              </a:buClr>
            </a:pPr>
            <a:r>
              <a:rPr lang="it-IT" sz="2600" b="1" dirty="0" smtClean="0">
                <a:solidFill>
                  <a:srgbClr val="002060"/>
                </a:solidFill>
                <a:latin typeface="Calibri" pitchFamily="34" charset="0"/>
                <a:ea typeface="ＭＳ Ｐゴシック" charset="-128"/>
              </a:rPr>
              <a:t>e utilizzate spontaneamente dallo studente e atte a favorire la buona relazione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rgbClr val="F0A22E"/>
              </a:buClr>
            </a:pPr>
            <a:r>
              <a:rPr lang="it-IT" sz="2600" b="1" dirty="0" smtClean="0">
                <a:solidFill>
                  <a:srgbClr val="002060"/>
                </a:solidFill>
                <a:latin typeface="Calibri" pitchFamily="34" charset="0"/>
                <a:ea typeface="ＭＳ Ｐゴシック" charset="-128"/>
              </a:rPr>
              <a:t>e l’interazione con altri, anche in contesti di apprendimento.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rgbClr val="F0A22E"/>
              </a:buClr>
              <a:buFont typeface="Wingdings 2" pitchFamily="18" charset="2"/>
              <a:buNone/>
            </a:pPr>
            <a:endParaRPr lang="it-IT" sz="2600" b="1" dirty="0" smtClean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848644" y="91593"/>
            <a:ext cx="3203848" cy="458587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ABILITA’ SOCIALE</a:t>
            </a:r>
          </a:p>
          <a:p>
            <a:endParaRPr lang="it-IT" sz="28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Singolo comportamento motivato e cognitivamente controllato:</a:t>
            </a:r>
          </a:p>
          <a:p>
            <a:pPr algn="ctr"/>
            <a:endParaRPr lang="it-IT" sz="24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Ascoltare attivamente</a:t>
            </a:r>
          </a:p>
          <a:p>
            <a:pPr algn="ctr"/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Incoraggiare</a:t>
            </a:r>
          </a:p>
          <a:p>
            <a:pPr algn="ctr"/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Dare aiuto</a:t>
            </a:r>
          </a:p>
          <a:p>
            <a:pPr algn="ctr"/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  <a:endParaRPr lang="it-IT" sz="24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9944"/>
            <a:ext cx="3000375" cy="239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 rot="19452241">
            <a:off x="-135710" y="730585"/>
            <a:ext cx="3231882" cy="457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Competenze per la vita</a:t>
            </a: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1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539300" y="729298"/>
            <a:ext cx="1752600" cy="757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b="1" dirty="0">
                <a:solidFill>
                  <a:schemeClr val="bg1"/>
                </a:solidFill>
                <a:latin typeface="Calibri" pitchFamily="34" charset="0"/>
              </a:rPr>
              <a:t>PASSO</a:t>
            </a:r>
            <a:r>
              <a:rPr lang="it-IT" altLang="it-IT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it-IT" altLang="it-IT" sz="20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4</a:t>
            </a:r>
            <a:endParaRPr lang="it-IT" altLang="it-IT" sz="20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85888" y="215460"/>
            <a:ext cx="3201987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Allenare l’abilità</a:t>
            </a:r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509377" y="4653136"/>
            <a:ext cx="2070735" cy="212365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Prevedere fasi di lavoro in coppia o in piccolo gruppo</a:t>
            </a:r>
          </a:p>
          <a:p>
            <a:endParaRPr lang="it-IT" dirty="0"/>
          </a:p>
        </p:txBody>
      </p:sp>
      <p:sp>
        <p:nvSpPr>
          <p:cNvPr id="3" name="Callout con freccia a destra 2"/>
          <p:cNvSpPr/>
          <p:nvPr/>
        </p:nvSpPr>
        <p:spPr>
          <a:xfrm>
            <a:off x="13590" y="4077072"/>
            <a:ext cx="3495787" cy="2780928"/>
          </a:xfrm>
          <a:prstGeom prst="rightArrowCallout">
            <a:avLst/>
          </a:prstGeom>
          <a:blipFill>
            <a:blip r:embed="rId2"/>
            <a:tile tx="0" ty="0" sx="100000" sy="100000" flip="none" algn="tl"/>
          </a:blipFill>
          <a:ln w="5715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Le abilità sociali si allenano nel contesto delle routine di apprendimento</a:t>
            </a:r>
          </a:p>
        </p:txBody>
      </p:sp>
      <p:pic>
        <p:nvPicPr>
          <p:cNvPr id="12" name="Picture 7" descr="http://blog.edidablog.it/edidablog/scuola-infanzia/files/2009/11/immagine-19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7419"/>
            <a:ext cx="3203590" cy="240219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o 13"/>
          <p:cNvGrpSpPr>
            <a:grpSpLocks/>
          </p:cNvGrpSpPr>
          <p:nvPr/>
        </p:nvGrpSpPr>
        <p:grpSpPr bwMode="auto">
          <a:xfrm>
            <a:off x="2420381" y="1982630"/>
            <a:ext cx="3470277" cy="2434272"/>
            <a:chOff x="4800600" y="4038600"/>
            <a:chExt cx="4099794" cy="2620990"/>
          </a:xfrm>
        </p:grpSpPr>
        <p:pic>
          <p:nvPicPr>
            <p:cNvPr id="10" name="Immagine 9" descr="157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787" y="4038600"/>
              <a:ext cx="4023607" cy="2620990"/>
            </a:xfrm>
            <a:prstGeom prst="rect">
              <a:avLst/>
            </a:prstGeom>
            <a:noFill/>
            <a:ln w="38100" cap="sq">
              <a:solidFill>
                <a:srgbClr val="000000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42999"/>
                </a:srgbClr>
              </a:outerShdw>
            </a:effectLst>
          </p:spPr>
        </p:pic>
        <p:sp>
          <p:nvSpPr>
            <p:cNvPr id="11" name="CasellaDiTesto 10"/>
            <p:cNvSpPr txBox="1">
              <a:spLocks noChangeArrowheads="1"/>
            </p:cNvSpPr>
            <p:nvPr/>
          </p:nvSpPr>
          <p:spPr bwMode="auto">
            <a:xfrm>
              <a:off x="4800600" y="4038600"/>
              <a:ext cx="2286000" cy="563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2800" dirty="0" smtClean="0">
                  <a:solidFill>
                    <a:schemeClr val="bg1"/>
                  </a:solidFill>
                </a:rPr>
                <a:t>….</a:t>
              </a:r>
              <a:endParaRPr lang="it-IT" altLang="it-IT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Immagin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084" y="2780593"/>
            <a:ext cx="3384376" cy="25929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4" name="Fumetto 1 13"/>
          <p:cNvSpPr/>
          <p:nvPr/>
        </p:nvSpPr>
        <p:spPr>
          <a:xfrm>
            <a:off x="6038525" y="236007"/>
            <a:ext cx="3077453" cy="2008233"/>
          </a:xfrm>
          <a:prstGeom prst="wedgeRectCallout">
            <a:avLst>
              <a:gd name="adj1" fmla="val 43219"/>
              <a:gd name="adj2" fmla="val -73092"/>
            </a:avLst>
          </a:prstGeom>
          <a:blipFill>
            <a:blip r:embed="rId2"/>
            <a:tile tx="0" ty="0" sx="100000" sy="100000" flip="none" algn="tl"/>
          </a:blip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L’approccio cooperativo permette </a:t>
            </a:r>
            <a:r>
              <a:rPr lang="it-IT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di perseguire la competenza sociale e civica</a:t>
            </a:r>
          </a:p>
          <a:p>
            <a:pPr algn="ctr"/>
            <a:r>
              <a:rPr lang="it-IT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nella quotidianità del lavoro </a:t>
            </a:r>
            <a:r>
              <a:rPr lang="it-IT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scolastico</a:t>
            </a:r>
            <a:r>
              <a:rPr lang="it-IT" sz="2000" b="1" dirty="0" smtClean="0">
                <a:solidFill>
                  <a:srgbClr val="B58B80">
                    <a:lumMod val="75000"/>
                  </a:srgbClr>
                </a:solidFill>
                <a:latin typeface="Calibri" panose="020F0502020204030204" pitchFamily="34" charset="0"/>
              </a:rPr>
              <a:t>.</a:t>
            </a:r>
            <a:endParaRPr lang="it-IT" sz="2000" dirty="0">
              <a:solidFill>
                <a:srgbClr val="B58B80">
                  <a:lumMod val="75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56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Rectangle 3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8929795" cy="5040560"/>
          </a:xfrm>
        </p:spPr>
        <p:txBody>
          <a:bodyPr/>
          <a:lstStyle/>
          <a:p>
            <a:pPr marL="533400" indent="-533400" algn="r">
              <a:buFont typeface="Wingdings 2" pitchFamily="18" charset="2"/>
              <a:buNone/>
            </a:pPr>
            <a:r>
              <a:rPr lang="it-IT" altLang="it-IT" sz="3100" dirty="0" smtClean="0">
                <a:ea typeface="ＭＳ Ｐゴシック" charset="-128"/>
              </a:rPr>
              <a:t>    </a:t>
            </a:r>
            <a:r>
              <a:rPr lang="it-IT" altLang="it-IT" sz="2400" b="1" dirty="0" smtClean="0">
                <a:solidFill>
                  <a:srgbClr val="C00000"/>
                </a:solidFill>
                <a:latin typeface="Calibri" pitchFamily="34" charset="0"/>
                <a:ea typeface="ＭＳ Ｐゴシック" charset="-128"/>
              </a:rPr>
              <a:t>Osservare e intervenire</a:t>
            </a:r>
          </a:p>
          <a:p>
            <a:pPr marL="533400" indent="-533400" algn="r"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C00000"/>
                </a:solidFill>
                <a:latin typeface="Calibri" pitchFamily="34" charset="0"/>
                <a:ea typeface="ＭＳ Ｐゴシック" charset="-128"/>
              </a:rPr>
              <a:t> nei singoli gruppi per sostenere, </a:t>
            </a:r>
          </a:p>
          <a:p>
            <a:pPr marL="533400" indent="-533400" algn="r"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C00000"/>
                </a:solidFill>
                <a:latin typeface="Calibri" pitchFamily="34" charset="0"/>
                <a:ea typeface="ＭＳ Ｐゴシック" charset="-128"/>
              </a:rPr>
              <a:t>rinforzare i comportamenti desiderati, </a:t>
            </a:r>
          </a:p>
          <a:p>
            <a:pPr marL="533400" indent="-533400" algn="r"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C00000"/>
                </a:solidFill>
                <a:latin typeface="Calibri" pitchFamily="34" charset="0"/>
                <a:ea typeface="ＭＳ Ｐゴシック" charset="-128"/>
              </a:rPr>
              <a:t>chiarire, dare suggerimenti.</a:t>
            </a:r>
          </a:p>
          <a:p>
            <a:pPr marL="533400" indent="-533400">
              <a:buFont typeface="Wingdings 2" pitchFamily="18" charset="2"/>
              <a:buNone/>
            </a:pPr>
            <a:endParaRPr lang="it-IT" altLang="it-IT" sz="2400" b="1" dirty="0" smtClean="0">
              <a:solidFill>
                <a:srgbClr val="C00000"/>
              </a:solidFill>
              <a:latin typeface="Calibri" pitchFamily="34" charset="0"/>
              <a:ea typeface="ＭＳ Ｐゴシック" charset="-128"/>
            </a:endParaRPr>
          </a:p>
          <a:p>
            <a:pPr marL="533400" indent="-533400">
              <a:buFont typeface="Wingdings 2" pitchFamily="18" charset="2"/>
              <a:buNone/>
            </a:pPr>
            <a:endParaRPr lang="it-IT" altLang="it-IT" sz="2400" b="1" dirty="0" smtClean="0">
              <a:solidFill>
                <a:srgbClr val="C00000"/>
              </a:solidFill>
              <a:latin typeface="Calibri" pitchFamily="34" charset="0"/>
              <a:ea typeface="ＭＳ Ｐゴシック" charset="-128"/>
            </a:endParaRPr>
          </a:p>
          <a:p>
            <a:pPr marL="533400" indent="-533400">
              <a:buFont typeface="Wingdings 2" pitchFamily="18" charset="2"/>
              <a:buNone/>
            </a:pPr>
            <a:endParaRPr lang="it-IT" altLang="it-IT" dirty="0" smtClean="0">
              <a:ea typeface="ＭＳ Ｐゴシック" charset="-128"/>
            </a:endParaRPr>
          </a:p>
          <a:p>
            <a:pPr marL="914400" lvl="1" indent="-457200">
              <a:buFont typeface="Wingdings 2" pitchFamily="18" charset="2"/>
              <a:buNone/>
            </a:pPr>
            <a:endParaRPr lang="it-IT" altLang="it-IT" sz="2400" dirty="0" smtClean="0">
              <a:ea typeface="ＭＳ Ｐゴシック" charset="-128"/>
            </a:endParaRPr>
          </a:p>
          <a:p>
            <a:pPr marL="914400" lvl="1" indent="-457200">
              <a:buFont typeface="Wingdings 2" pitchFamily="18" charset="2"/>
              <a:buNone/>
            </a:pPr>
            <a:r>
              <a:rPr lang="it-IT" altLang="it-IT" sz="2400" dirty="0" smtClean="0">
                <a:ea typeface="ＭＳ Ｐゴシック" charset="-128"/>
              </a:rPr>
              <a:t> </a:t>
            </a:r>
          </a:p>
        </p:txBody>
      </p:sp>
      <p:sp>
        <p:nvSpPr>
          <p:cNvPr id="253960" name="Text Box 8"/>
          <p:cNvSpPr txBox="1">
            <a:spLocks noChangeArrowheads="1"/>
          </p:cNvSpPr>
          <p:nvPr/>
        </p:nvSpPr>
        <p:spPr bwMode="auto">
          <a:xfrm>
            <a:off x="5111080" y="4687612"/>
            <a:ext cx="3962400" cy="954107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it-IT" altLang="it-IT" sz="2800" dirty="0">
                <a:solidFill>
                  <a:srgbClr val="C00000"/>
                </a:solidFill>
                <a:latin typeface="Verdana" pitchFamily="34" charset="0"/>
              </a:rPr>
              <a:t>ATTENZIONE </a:t>
            </a:r>
            <a:endParaRPr lang="it-IT" altLang="it-IT" sz="2800" dirty="0" smtClean="0">
              <a:solidFill>
                <a:srgbClr val="C00000"/>
              </a:solidFill>
              <a:latin typeface="Verdana" pitchFamily="34" charset="0"/>
            </a:endParaRPr>
          </a:p>
          <a:p>
            <a:pPr algn="ctr" eaLnBrk="1" hangingPunct="1"/>
            <a:r>
              <a:rPr lang="it-IT" altLang="it-IT" sz="2800" dirty="0" smtClean="0">
                <a:solidFill>
                  <a:srgbClr val="C00000"/>
                </a:solidFill>
                <a:latin typeface="Verdana" pitchFamily="34" charset="0"/>
              </a:rPr>
              <a:t>POSITIVA!</a:t>
            </a:r>
            <a:endParaRPr lang="it-IT" altLang="it-IT" sz="2800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092280" y="355268"/>
            <a:ext cx="1752600" cy="757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b="1" dirty="0">
                <a:solidFill>
                  <a:schemeClr val="bg1"/>
                </a:solidFill>
                <a:latin typeface="Calibri" pitchFamily="34" charset="0"/>
              </a:rPr>
              <a:t>PASSO</a:t>
            </a:r>
            <a:r>
              <a:rPr lang="it-IT" altLang="it-IT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it-IT" altLang="it-IT" sz="20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4</a:t>
            </a:r>
            <a:endParaRPr lang="it-IT" altLang="it-IT" sz="20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907704" y="484848"/>
            <a:ext cx="4891807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Monitorare l’allenamento</a:t>
            </a:r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387471" y="1484784"/>
            <a:ext cx="3956720" cy="1944216"/>
          </a:xfrm>
          <a:prstGeom prst="wedgeRoundRectCallout">
            <a:avLst>
              <a:gd name="adj1" fmla="val -69876"/>
              <a:gd name="adj2" fmla="val 3768"/>
              <a:gd name="adj3" fmla="val 16667"/>
            </a:avLst>
          </a:prstGeom>
          <a:blipFill>
            <a:blip r:embed="rId2"/>
            <a:tile tx="0" ty="0" sx="100000" sy="100000" flip="none" algn="tl"/>
          </a:blipFill>
          <a:ln w="952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it-IT" altLang="it-IT" i="1" dirty="0">
                <a:solidFill>
                  <a:srgbClr val="0000CC"/>
                </a:solidFill>
              </a:rPr>
              <a:t>Vi state ricordando di dirvi parole di incoraggiamento? </a:t>
            </a:r>
          </a:p>
          <a:p>
            <a:pPr algn="ctr" eaLnBrk="1" hangingPunct="1"/>
            <a:endParaRPr lang="it-IT" altLang="it-IT" i="1" dirty="0">
              <a:solidFill>
                <a:srgbClr val="0000CC"/>
              </a:solidFill>
            </a:endParaRPr>
          </a:p>
          <a:p>
            <a:pPr algn="ctr" eaLnBrk="1" hangingPunct="1"/>
            <a:r>
              <a:rPr lang="it-IT" altLang="it-IT" i="1" dirty="0">
                <a:solidFill>
                  <a:srgbClr val="0000CC"/>
                </a:solidFill>
              </a:rPr>
              <a:t>Paola, che cosa hai detto ad Andrea quando non riusciva a …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270331" y="4647141"/>
            <a:ext cx="4191000" cy="1066800"/>
          </a:xfrm>
          <a:prstGeom prst="wedgeRoundRectCallout">
            <a:avLst>
              <a:gd name="adj1" fmla="val -58765"/>
              <a:gd name="adj2" fmla="val -81153"/>
              <a:gd name="adj3" fmla="val 16667"/>
            </a:avLst>
          </a:prstGeom>
          <a:blipFill>
            <a:blip r:embed="rId2"/>
            <a:tile tx="0" ty="0" sx="100000" sy="100000" flip="none" algn="tl"/>
          </a:blipFill>
          <a:ln w="9525">
            <a:solidFill>
              <a:srgbClr val="000099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it-IT" altLang="it-IT" i="1" dirty="0">
                <a:solidFill>
                  <a:srgbClr val="0000CC"/>
                </a:solidFill>
              </a:rPr>
              <a:t>Molto bene.</a:t>
            </a:r>
          </a:p>
          <a:p>
            <a:pPr algn="ctr" eaLnBrk="1" hangingPunct="1"/>
            <a:r>
              <a:rPr lang="it-IT" altLang="it-IT" i="1" dirty="0">
                <a:solidFill>
                  <a:srgbClr val="0000CC"/>
                </a:solidFill>
              </a:rPr>
              <a:t>Si vede che </a:t>
            </a:r>
            <a:r>
              <a:rPr lang="it-IT" altLang="it-IT" i="1" dirty="0" smtClean="0">
                <a:solidFill>
                  <a:srgbClr val="0000CC"/>
                </a:solidFill>
              </a:rPr>
              <a:t>vi state ascoltando con attenzione! </a:t>
            </a:r>
            <a:endParaRPr lang="it-IT" altLang="it-IT" i="1" dirty="0">
              <a:solidFill>
                <a:srgbClr val="0000CC"/>
              </a:solidFill>
            </a:endParaRPr>
          </a:p>
          <a:p>
            <a:pPr algn="ctr" eaLnBrk="1" hangingPunct="1"/>
            <a:endParaRPr lang="it-IT" altLang="it-IT" i="1" dirty="0">
              <a:solidFill>
                <a:srgbClr val="0000CC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96780" flipH="1">
            <a:off x="216708" y="-83966"/>
            <a:ext cx="1627869" cy="1660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518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build="p" autoUpdateAnimBg="0"/>
      <p:bldP spid="253960" grpId="0" animBg="1"/>
      <p:bldP spid="12" grpId="0" animBg="1" autoUpdateAnimBg="0"/>
      <p:bldP spid="13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ctrTitle"/>
          </p:nvPr>
        </p:nvSpPr>
        <p:spPr>
          <a:xfrm>
            <a:off x="779463" y="476672"/>
            <a:ext cx="7680969" cy="948903"/>
          </a:xfrm>
        </p:spPr>
        <p:txBody>
          <a:bodyPr/>
          <a:lstStyle/>
          <a:p>
            <a:pPr algn="ctr">
              <a:defRPr/>
            </a:pPr>
            <a: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  <a:t>OSSERVAZIONE STRUTTURATA </a:t>
            </a:r>
            <a:b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</a:br>
            <a: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  <a:t>Ascoltare attivamente</a:t>
            </a:r>
          </a:p>
        </p:txBody>
      </p:sp>
      <p:sp>
        <p:nvSpPr>
          <p:cNvPr id="256003" name="Rectangle 3" descr="Carta di giornale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231832" cy="4800600"/>
          </a:xfr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it-IT" altLang="it-IT" sz="18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Scheda di osservazione dell</a:t>
            </a:r>
            <a:r>
              <a:rPr lang="it-IT" altLang="it-IT" sz="1800" b="1" dirty="0" smtClean="0">
                <a:solidFill>
                  <a:srgbClr val="000066"/>
                </a:solidFill>
                <a:ea typeface="ＭＳ Ｐゴシック" charset="-128"/>
              </a:rPr>
              <a:t>’</a:t>
            </a:r>
            <a:r>
              <a:rPr lang="it-IT" altLang="it-IT" sz="18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insegnante</a:t>
            </a:r>
          </a:p>
          <a:p>
            <a:pPr algn="ctr">
              <a:buFont typeface="Wingdings 2" pitchFamily="18" charset="2"/>
              <a:buNone/>
            </a:pPr>
            <a:endParaRPr lang="it-IT" altLang="it-IT" sz="1800" b="1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</p:txBody>
      </p:sp>
      <p:graphicFrame>
        <p:nvGraphicFramePr>
          <p:cNvPr id="256042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877736"/>
              </p:ext>
            </p:extLst>
          </p:nvPr>
        </p:nvGraphicFramePr>
        <p:xfrm>
          <a:off x="827584" y="2276872"/>
          <a:ext cx="7543800" cy="3001815"/>
        </p:xfrm>
        <a:graphic>
          <a:graphicData uri="http://schemas.openxmlformats.org/drawingml/2006/table">
            <a:tbl>
              <a:tblPr/>
              <a:tblGrid>
                <a:gridCol w="990600"/>
                <a:gridCol w="1219200"/>
                <a:gridCol w="1143000"/>
                <a:gridCol w="1524000"/>
                <a:gridCol w="1409700"/>
                <a:gridCol w="1257300"/>
              </a:tblGrid>
              <a:tr h="1463388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Alunni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GUARDA CHI PARLA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IL CORPO È ORIENTATO VERSO CHI PARLA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 CENNI DI ASSENSO</a:t>
                      </a:r>
                      <a:r>
                        <a:rPr kumimoji="0" lang="it-IT" altLang="it-IT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O ALTRI SEGNALI DI CONTATTO</a:t>
                      </a:r>
                      <a:endParaRPr kumimoji="0" lang="it-IT" altLang="it-IT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/>
                          <a:ea typeface="ＭＳ Ｐゴシック" charset="-128"/>
                        </a:rPr>
                        <a:t>“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LASCIA PARLARE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/>
                          <a:ea typeface="ＭＳ Ｐゴシック" charset="-128"/>
                        </a:rPr>
                        <a:t>”</a:t>
                      </a:r>
                      <a:endParaRPr kumimoji="0" lang="it-IT" alt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 DOMANDE O COMMENTI POSITIVI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24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B5270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Carlo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772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Luca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331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Stefania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60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1" name="Rectangle 3" descr="Pergamena"/>
          <p:cNvSpPr>
            <a:spLocks noGrp="1"/>
          </p:cNvSpPr>
          <p:nvPr>
            <p:ph type="subTitle" idx="1"/>
          </p:nvPr>
        </p:nvSpPr>
        <p:spPr>
          <a:xfrm>
            <a:off x="196180" y="1268760"/>
            <a:ext cx="7772400" cy="4216152"/>
          </a:xfrm>
          <a:blipFill dpi="0" rotWithShape="0">
            <a:blip r:embed="rId2"/>
            <a:srcRect/>
            <a:tile tx="0" ty="0" sx="100000" sy="100000" flip="none" algn="tl"/>
          </a:blipFill>
          <a:ln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Mi sono ricordato di incoraggiare e lodare il mio compagno/a?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Sempre                                  Qualche volta                       Mai</a:t>
            </a: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 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  <a:sym typeface="Wingdings" pitchFamily="2" charset="2"/>
              </a:rPr>
              <a:t>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                       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  <a:sym typeface="Wingdings" pitchFamily="2" charset="2"/>
              </a:rPr>
              <a:t>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             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  <a:sym typeface="Wingdings" pitchFamily="2" charset="2"/>
              </a:rPr>
              <a:t></a:t>
            </a:r>
            <a:endParaRPr lang="it-IT" altLang="it-IT" sz="2000" b="1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Mi sono sentito incoraggiato  e lodato   dal mio compagno/a?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Sempre                                    Qualche volta                        Mai</a:t>
            </a: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  <a:sym typeface="Wingdings" pitchFamily="2" charset="2"/>
              </a:rPr>
              <a:t>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                        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  <a:sym typeface="Wingdings" pitchFamily="2" charset="2"/>
              </a:rPr>
              <a:t>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                   </a:t>
            </a:r>
            <a:r>
              <a:rPr lang="it-IT" altLang="it-IT" sz="36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  <a:sym typeface="Wingdings" pitchFamily="2" charset="2"/>
              </a:rPr>
              <a:t></a:t>
            </a:r>
            <a:endParaRPr lang="it-IT" altLang="it-IT" sz="2000" b="1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it-IT" altLang="it-IT" sz="2000" b="1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0066"/>
                </a:solidFill>
                <a:latin typeface="Calibri" pitchFamily="34" charset="0"/>
                <a:ea typeface="ＭＳ Ｐゴシック" charset="-128"/>
              </a:rPr>
              <a:t> Mi ha fatto piacere quando il mio compagno/a ha detto ……………………………………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it-IT" altLang="it-IT" sz="2000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it-IT" altLang="it-IT" sz="2000" dirty="0" smtClean="0">
              <a:solidFill>
                <a:srgbClr val="000066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58052" name="AutoShape 4"/>
          <p:cNvSpPr>
            <a:spLocks noChangeArrowheads="1"/>
          </p:cNvSpPr>
          <p:nvPr/>
        </p:nvSpPr>
        <p:spPr bwMode="auto">
          <a:xfrm>
            <a:off x="6588224" y="4653136"/>
            <a:ext cx="2555776" cy="2204864"/>
          </a:xfrm>
          <a:prstGeom prst="wedgeRoundRectCallout">
            <a:avLst>
              <a:gd name="adj1" fmla="val 48166"/>
              <a:gd name="adj2" fmla="val -66806"/>
              <a:gd name="adj3" fmla="val 16667"/>
            </a:avLst>
          </a:prstGeom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it-IT" altLang="it-IT" i="1" dirty="0">
                <a:solidFill>
                  <a:srgbClr val="C00000"/>
                </a:solidFill>
                <a:latin typeface="Calibri" pitchFamily="34" charset="0"/>
              </a:rPr>
              <a:t>Ditevi l’un l’altro l’incoraggiamento e la lode che vi hanno fatto più piacere.</a:t>
            </a:r>
          </a:p>
          <a:p>
            <a:pPr algn="ctr" eaLnBrk="1" hangingPunct="1"/>
            <a:endParaRPr lang="it-IT" altLang="it-IT" i="1" dirty="0">
              <a:solidFill>
                <a:srgbClr val="C00000"/>
              </a:solidFill>
              <a:latin typeface="Calibri" pitchFamily="34" charset="0"/>
            </a:endParaRPr>
          </a:p>
          <a:p>
            <a:pPr algn="ctr" eaLnBrk="1" hangingPunct="1"/>
            <a:r>
              <a:rPr lang="it-IT" altLang="it-IT" i="1" dirty="0">
                <a:solidFill>
                  <a:srgbClr val="C00000"/>
                </a:solidFill>
                <a:latin typeface="Calibri" pitchFamily="34" charset="0"/>
              </a:rPr>
              <a:t>Ringraziatevi per il sostegno.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7092280" y="355268"/>
            <a:ext cx="1752600" cy="757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b="1" dirty="0">
                <a:solidFill>
                  <a:schemeClr val="bg1"/>
                </a:solidFill>
                <a:latin typeface="Calibri" pitchFamily="34" charset="0"/>
              </a:rPr>
              <a:t>PASSO</a:t>
            </a:r>
            <a:r>
              <a:rPr lang="it-IT" altLang="it-IT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it-IT" altLang="it-IT" sz="20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5</a:t>
            </a:r>
            <a:endParaRPr lang="it-IT" altLang="it-IT" sz="20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907704" y="484848"/>
            <a:ext cx="4891807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Attivare revisione</a:t>
            </a:r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2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2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5654675"/>
            <a:ext cx="8183563" cy="1050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it-IT" altLang="it-IT" sz="3200" b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APPENDICE</a:t>
            </a:r>
          </a:p>
        </p:txBody>
      </p:sp>
      <p:sp>
        <p:nvSpPr>
          <p:cNvPr id="184323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it-IT" altLang="it-IT" smtClean="0"/>
          </a:p>
          <a:p>
            <a:pPr algn="ctr">
              <a:buFont typeface="Wingdings 2" pitchFamily="18" charset="2"/>
              <a:buNone/>
            </a:pPr>
            <a:endParaRPr lang="it-IT" altLang="it-IT" smtClean="0">
              <a:latin typeface="Times New Roman" pitchFamily="18" charset="0"/>
            </a:endParaRPr>
          </a:p>
        </p:txBody>
      </p:sp>
      <p:pic>
        <p:nvPicPr>
          <p:cNvPr id="184324" name="Picture 4" descr="08-albe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95300"/>
            <a:ext cx="5187950" cy="621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228600" y="2438400"/>
            <a:ext cx="2743200" cy="2819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altLang="it-IT" sz="2000" b="1" dirty="0">
                <a:latin typeface="Calibri" panose="020F0502020204030204" pitchFamily="34" charset="0"/>
              </a:rPr>
              <a:t>Dalle insegnanti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altLang="it-IT" sz="2000" b="1" dirty="0">
                <a:latin typeface="Calibri" panose="020F0502020204030204" pitchFamily="34" charset="0"/>
              </a:rPr>
              <a:t>di Ponte Giurino (BG)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altLang="it-IT" sz="2000" b="1" dirty="0">
                <a:latin typeface="Calibri" panose="020F0502020204030204" pitchFamily="34" charset="0"/>
              </a:rPr>
              <a:t>…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altLang="it-IT" sz="2000" b="1" dirty="0">
                <a:latin typeface="Calibri" panose="020F0502020204030204" pitchFamily="34" charset="0"/>
              </a:rPr>
              <a:t>POF e 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altLang="it-IT" sz="2000" b="1" dirty="0">
                <a:latin typeface="Calibri" panose="020F0502020204030204" pitchFamily="34" charset="0"/>
              </a:rPr>
              <a:t>una bella 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altLang="it-IT" sz="2000" b="1" dirty="0">
                <a:latin typeface="Calibri" panose="020F0502020204030204" pitchFamily="34" charset="0"/>
              </a:rPr>
              <a:t>esperienza</a:t>
            </a:r>
          </a:p>
        </p:txBody>
      </p:sp>
      <p:sp>
        <p:nvSpPr>
          <p:cNvPr id="184326" name="AutoShape 6"/>
          <p:cNvSpPr>
            <a:spLocks noChangeArrowheads="1"/>
          </p:cNvSpPr>
          <p:nvPr/>
        </p:nvSpPr>
        <p:spPr bwMode="auto">
          <a:xfrm>
            <a:off x="228600" y="609600"/>
            <a:ext cx="3124200" cy="1219200"/>
          </a:xfrm>
          <a:prstGeom prst="wedgeRectCallout">
            <a:avLst>
              <a:gd name="adj1" fmla="val -16921"/>
              <a:gd name="adj2" fmla="val 28514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altLang="it-IT" sz="2000" b="1" dirty="0">
                <a:latin typeface="Calibri" panose="020F0502020204030204" pitchFamily="34" charset="0"/>
              </a:rPr>
              <a:t>Le abilità sociali </a:t>
            </a:r>
            <a:endParaRPr lang="it-IT" altLang="it-IT" sz="2000" b="1" dirty="0" smtClean="0">
              <a:latin typeface="Calibri" panose="020F0502020204030204" pitchFamily="34" charset="0"/>
            </a:endParaRPr>
          </a:p>
          <a:p>
            <a:pPr algn="ctr"/>
            <a:r>
              <a:rPr lang="it-IT" altLang="it-IT" sz="2000" b="1" dirty="0" smtClean="0">
                <a:latin typeface="Calibri" panose="020F0502020204030204" pitchFamily="34" charset="0"/>
              </a:rPr>
              <a:t>a </a:t>
            </a:r>
            <a:r>
              <a:rPr lang="it-IT" altLang="it-IT" sz="2000" b="1" dirty="0">
                <a:latin typeface="Calibri" panose="020F0502020204030204" pitchFamily="34" charset="0"/>
              </a:rPr>
              <a:t>scuola</a:t>
            </a:r>
          </a:p>
          <a:p>
            <a:pPr algn="ctr"/>
            <a:r>
              <a:rPr lang="it-IT" altLang="it-IT" sz="1600" b="1" dirty="0">
                <a:latin typeface="Calibri" panose="020F0502020204030204" pitchFamily="34" charset="0"/>
              </a:rPr>
              <a:t>Junior</a:t>
            </a:r>
          </a:p>
        </p:txBody>
      </p:sp>
    </p:spTree>
    <p:extLst>
      <p:ext uri="{BB962C8B-B14F-4D97-AF65-F5344CB8AC3E}">
        <p14:creationId xmlns:p14="http://schemas.microsoft.com/office/powerpoint/2010/main" val="37407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346" name="Group 2"/>
          <p:cNvGrpSpPr>
            <a:grpSpLocks noChangeAspect="1"/>
          </p:cNvGrpSpPr>
          <p:nvPr/>
        </p:nvGrpSpPr>
        <p:grpSpPr bwMode="auto">
          <a:xfrm>
            <a:off x="1259632" y="146863"/>
            <a:ext cx="6574349" cy="6587022"/>
            <a:chOff x="4571" y="3004"/>
            <a:chExt cx="7382" cy="4504"/>
          </a:xfrm>
          <a:solidFill>
            <a:srgbClr val="336600"/>
          </a:solidFill>
        </p:grpSpPr>
        <p:sp>
          <p:nvSpPr>
            <p:cNvPr id="185347" name="AutoShape 3"/>
            <p:cNvSpPr>
              <a:spLocks noChangeAspect="1" noChangeArrowheads="1"/>
            </p:cNvSpPr>
            <p:nvPr/>
          </p:nvSpPr>
          <p:spPr bwMode="auto">
            <a:xfrm>
              <a:off x="4571" y="3004"/>
              <a:ext cx="7382" cy="450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85348" name="AutoShape 4"/>
            <p:cNvSpPr>
              <a:spLocks noChangeArrowheads="1"/>
            </p:cNvSpPr>
            <p:nvPr/>
          </p:nvSpPr>
          <p:spPr bwMode="auto">
            <a:xfrm>
              <a:off x="5905" y="3081"/>
              <a:ext cx="5340" cy="4349"/>
            </a:xfrm>
            <a:prstGeom prst="foldedCorner">
              <a:avLst>
                <a:gd name="adj" fmla="val 12500"/>
              </a:avLst>
            </a:prstGeom>
            <a:ln w="38100">
              <a:solidFill>
                <a:srgbClr val="FF9900"/>
              </a:solidFill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/>
            <a:lstStyle/>
            <a:p>
              <a:pPr lvl="1" algn="ctr"/>
              <a:endParaRPr lang="it-IT" altLang="it-IT" sz="20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20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Aiuto</a:t>
              </a:r>
              <a:r>
                <a:rPr lang="it-IT" altLang="it-IT" sz="20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</a:p>
            <a:p>
              <a:pPr lvl="1" algn="ctr"/>
              <a:endParaRPr lang="it-IT" altLang="it-IT" sz="10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 bisogno di voi!</a:t>
              </a: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 ne sono andato dal bosco e non ho più una casa!</a:t>
              </a:r>
            </a:p>
            <a:p>
              <a:pPr lvl="1" algn="ctr"/>
              <a:endParaRPr lang="it-IT" altLang="it-IT" sz="16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 serve un posto dove abitare e degli amici </a:t>
              </a:r>
              <a:endParaRPr lang="it-IT" altLang="it-IT" sz="1600" b="1" i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 </a:t>
              </a:r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  <a:r>
                <a:rPr lang="it-IT" altLang="it-IT" sz="1600" b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insegnino tante cose. </a:t>
              </a:r>
              <a:endParaRPr lang="it-IT" altLang="it-IT" sz="1600" b="1" i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endParaRPr lang="it-IT" altLang="it-IT" sz="1600" b="1" i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Volete </a:t>
              </a:r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ospitarmi nella vostra scuola e essere miei amici</a:t>
              </a:r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 </a:t>
              </a:r>
            </a:p>
            <a:p>
              <a:pPr lvl="1" algn="ctr"/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Sarò </a:t>
              </a:r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bravissimo</a:t>
              </a:r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lvl="1" algn="ctr"/>
              <a:endParaRPr lang="it-IT" altLang="it-IT" sz="16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Presto vi racconterò la mia storia!</a:t>
              </a:r>
            </a:p>
            <a:p>
              <a:pPr lvl="1" algn="ctr"/>
              <a:endParaRPr lang="it-IT" altLang="it-IT" sz="16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Scusate, ma siccome mi manca tanto il mio </a:t>
              </a:r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bosco,</a:t>
              </a:r>
            </a:p>
            <a:p>
              <a:pPr lvl="1" algn="ctr"/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 portato un disegno da </a:t>
              </a:r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voi.</a:t>
              </a:r>
            </a:p>
            <a:p>
              <a:pPr lvl="1" algn="ctr"/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 </a:t>
              </a:r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avete trovato</a:t>
              </a:r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</a:p>
            <a:p>
              <a:pPr lvl="1" algn="ctr"/>
              <a:endParaRPr lang="it-IT" altLang="it-IT" sz="16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 cosa ne dite</a:t>
              </a:r>
              <a:r>
                <a:rPr lang="it-IT" altLang="it-IT" sz="1600" b="1" i="1" dirty="0" smtClean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lang="it-IT" altLang="it-IT" sz="16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 algn="ctr"/>
              <a:r>
                <a:rPr lang="it-IT" altLang="it-IT" sz="1600" b="1" i="1" dirty="0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Ciao</a:t>
              </a:r>
            </a:p>
            <a:p>
              <a:pPr lvl="1" algn="ctr"/>
              <a:r>
                <a:rPr lang="it-IT" altLang="it-IT" sz="1600" b="1" i="1" dirty="0" err="1">
                  <a:solidFill>
                    <a:srgbClr val="00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Pof</a:t>
              </a:r>
              <a:endParaRPr lang="it-IT" altLang="it-IT" sz="1600" b="1" i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it-IT" altLang="it-IT" sz="2400" dirty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Rettangolo arrotondato 1"/>
          <p:cNvSpPr/>
          <p:nvPr/>
        </p:nvSpPr>
        <p:spPr>
          <a:xfrm rot="19492141">
            <a:off x="789256" y="448210"/>
            <a:ext cx="1728192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prstClr val="white"/>
                </a:solidFill>
              </a:rPr>
              <a:t>Il primo giorno di scuola</a:t>
            </a:r>
            <a:endParaRPr lang="it-IT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Picture 3074" descr="02-mur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arrotondato 3"/>
          <p:cNvSpPr/>
          <p:nvPr/>
        </p:nvSpPr>
        <p:spPr>
          <a:xfrm rot="20085396">
            <a:off x="435990" y="441478"/>
            <a:ext cx="1728192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smtClean="0">
                <a:solidFill>
                  <a:prstClr val="white"/>
                </a:solidFill>
              </a:rPr>
              <a:t>Il bosco di POF</a:t>
            </a:r>
            <a:endParaRPr lang="it-IT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27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AutoShape 3"/>
          <p:cNvSpPr>
            <a:spLocks noChangeAspect="1" noChangeArrowheads="1"/>
          </p:cNvSpPr>
          <p:nvPr/>
        </p:nvSpPr>
        <p:spPr bwMode="auto">
          <a:xfrm>
            <a:off x="1259632" y="0"/>
            <a:ext cx="6912768" cy="6858000"/>
          </a:xfrm>
          <a:prstGeom prst="rect">
            <a:avLst/>
          </a:prstGeom>
          <a:solidFill>
            <a:srgbClr val="33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296638" y="692696"/>
            <a:ext cx="6743430" cy="5265463"/>
          </a:xfrm>
          <a:prstGeom prst="foldedCorner">
            <a:avLst>
              <a:gd name="adj" fmla="val 12500"/>
            </a:avLst>
          </a:prstGeom>
          <a:ln w="381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it-IT" altLang="it-IT" sz="16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Ciao </a:t>
            </a:r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bambini!</a:t>
            </a:r>
          </a:p>
          <a:p>
            <a:pPr algn="ctr"/>
            <a:endParaRPr lang="it-IT" altLang="it-IT" sz="1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Ieri avete lavorato davvero molto. </a:t>
            </a:r>
            <a:endParaRPr lang="it-IT" altLang="it-IT" sz="16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</a:t>
            </a:r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bravi!</a:t>
            </a:r>
          </a:p>
          <a:p>
            <a:pPr algn="ctr"/>
            <a:endParaRPr lang="it-IT" altLang="it-IT" sz="1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vedo l’ora di imparare da voi ad ascoltare, </a:t>
            </a:r>
            <a:endParaRPr lang="it-IT" altLang="it-IT" sz="16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parlare a bassa voce e </a:t>
            </a:r>
            <a:endParaRPr lang="it-IT" altLang="it-IT" sz="16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accettare tutti quando lavoro con gli altri</a:t>
            </a:r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it-IT" altLang="it-IT" sz="1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Vorrei proprio diventare bravo come voi.</a:t>
            </a:r>
          </a:p>
          <a:p>
            <a:pPr algn="ctr"/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Buon lavoro e grazie.</a:t>
            </a:r>
          </a:p>
          <a:p>
            <a:pPr algn="ctr"/>
            <a:r>
              <a:rPr lang="it-IT" altLang="it-IT" sz="1600" b="1" dirty="0" err="1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Pof</a:t>
            </a:r>
            <a:endParaRPr lang="it-IT" altLang="it-IT" sz="1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1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P.S. Magari potreste abbellire il mio bosco, aggiungendo qualcosa ogni volta che lavorate bene</a:t>
            </a:r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it-IT" altLang="it-IT" sz="16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16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1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PENSATECI.</a:t>
            </a:r>
          </a:p>
          <a:p>
            <a:pPr algn="ctr"/>
            <a:r>
              <a:rPr lang="it-IT" altLang="it-IT" sz="1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Ciao ciao, amici</a:t>
            </a:r>
            <a:endParaRPr lang="it-IT" altLang="it-IT" sz="24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tangolo arrotondato 1"/>
          <p:cNvSpPr/>
          <p:nvPr/>
        </p:nvSpPr>
        <p:spPr>
          <a:xfrm rot="19275212">
            <a:off x="435990" y="441478"/>
            <a:ext cx="1728192" cy="9144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prstClr val="white"/>
                </a:solidFill>
              </a:rPr>
              <a:t>Messaggio da</a:t>
            </a:r>
          </a:p>
          <a:p>
            <a:pPr algn="ctr"/>
            <a:r>
              <a:rPr lang="it-IT" b="1" dirty="0" smtClean="0">
                <a:solidFill>
                  <a:prstClr val="white"/>
                </a:solidFill>
              </a:rPr>
              <a:t>POF</a:t>
            </a:r>
            <a:endParaRPr lang="it-IT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murale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67544" y="476672"/>
            <a:ext cx="3456384" cy="923330"/>
          </a:xfrm>
          <a:prstGeom prst="rect">
            <a:avLst/>
          </a:prstGeom>
          <a:ln w="38100">
            <a:solidFill>
              <a:srgbClr val="FF99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33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Riconosciamo i passi per l’apprendimento delle abilità sociali nei percorsi.</a:t>
            </a:r>
            <a:endParaRPr lang="it-IT" b="1" dirty="0">
              <a:solidFill>
                <a:srgbClr val="33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12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r>
              <a:rPr lang="it-IT" sz="3200" b="1" cap="none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METTIAMOCI ALLA PROVA</a:t>
            </a:r>
            <a:endParaRPr lang="it-IT" sz="3200" b="1" cap="none" dirty="0">
              <a:solidFill>
                <a:srgbClr val="C0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49140"/>
            <a:ext cx="6156176" cy="88371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it-IT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Lavoriamo alle nostre progettazioni.</a:t>
            </a:r>
            <a:endParaRPr lang="it-IT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3080" descr="C:\Programmi\File comuni\Microsoft Shared\Clipart\cagcat50\BD04924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"/>
            <a:ext cx="199552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5" descr="C:\Users\Anna\Documents\Memo pubblicazione\materiale lavorati -\II PARTE\collaborazione-300x18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47032"/>
            <a:ext cx="2952328" cy="19712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sellaDiTesto 6"/>
          <p:cNvSpPr txBox="1"/>
          <p:nvPr/>
        </p:nvSpPr>
        <p:spPr>
          <a:xfrm>
            <a:off x="3635896" y="2420888"/>
            <a:ext cx="475252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Inserite nella vostra bozza l’insegnamento/apprendimento delle competenze sociali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644363" y="3956024"/>
            <a:ext cx="4752528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Decidete l’abilità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Costruite la carta a T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Stabilite come coinvolgere gli alunni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…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09728" y="5661248"/>
            <a:ext cx="30243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b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nna.segreto@libero.it</a:t>
            </a:r>
            <a:endParaRPr lang="it-IT" b="1" dirty="0">
              <a:solidFill>
                <a:srgbClr val="99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63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7144" y="1562292"/>
            <a:ext cx="5328592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b="1" dirty="0" smtClean="0">
                <a:solidFill>
                  <a:srgbClr val="FFFF00"/>
                </a:solidFill>
              </a:rPr>
              <a:t>QUALI ABILITA’ SOCIALI PERMETTONO AD UN GRUPPO DI FUNZIONARE BENE?</a:t>
            </a:r>
            <a:endParaRPr lang="it-IT" sz="2000" b="1" dirty="0">
              <a:solidFill>
                <a:srgbClr val="FFFF00"/>
              </a:solidFill>
            </a:endParaRPr>
          </a:p>
        </p:txBody>
      </p:sp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384377" y="116632"/>
            <a:ext cx="8390427" cy="88776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  <a:t>ABILITÀ SOCIALI UTILI </a:t>
            </a:r>
            <a:b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</a:br>
            <a:r>
              <a:rPr lang="it-IT" altLang="it-IT" sz="28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charset="-128"/>
              </a:rPr>
              <a:t>PER APPRENDERE INSIEME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7504" y="2924944"/>
            <a:ext cx="6480720" cy="28161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</a:rPr>
              <a:t>PROVATE A RIORGANIZZARE  LE SINGOLE ABILITÀ</a:t>
            </a:r>
            <a:r>
              <a:rPr lang="it-IT" sz="2400" b="1" dirty="0">
                <a:solidFill>
                  <a:srgbClr val="B5270F"/>
                </a:solidFill>
                <a:latin typeface="Calibri" panose="020F0502020204030204" pitchFamily="34" charset="0"/>
              </a:rPr>
              <a:t>:</a:t>
            </a:r>
            <a:endParaRPr lang="it-IT" sz="2400" b="1" dirty="0" smtClean="0">
              <a:solidFill>
                <a:srgbClr val="B5270F"/>
              </a:solidFill>
              <a:latin typeface="Calibri" panose="020F0502020204030204" pitchFamily="34" charset="0"/>
            </a:endParaRPr>
          </a:p>
          <a:p>
            <a:endParaRPr lang="it-IT" sz="900" b="1" dirty="0" smtClean="0">
              <a:solidFill>
                <a:srgbClr val="333300"/>
              </a:solidFill>
              <a:latin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</a:rPr>
              <a:t>Avvio del gruppo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</a:rPr>
              <a:t>Funzionamento efficace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</a:rPr>
              <a:t>Ottimizzazione apprendimento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</a:pPr>
            <a:r>
              <a:rPr lang="it-IT" sz="2400" b="1" dirty="0" smtClean="0">
                <a:solidFill>
                  <a:srgbClr val="B5270F"/>
                </a:solidFill>
                <a:latin typeface="Calibri" panose="020F0502020204030204" pitchFamily="34" charset="0"/>
              </a:rPr>
              <a:t>Stimolo e approfondimento 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rot="1298369">
            <a:off x="6051038" y="4153631"/>
            <a:ext cx="3180753" cy="765810"/>
          </a:xfrm>
          <a:prstGeom prst="wave">
            <a:avLst>
              <a:gd name="adj1" fmla="val 13005"/>
              <a:gd name="adj2" fmla="val -58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99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rgbClr val="F0A22E"/>
              </a:buClr>
              <a:buSzPct val="80000"/>
              <a:buFont typeface="Wingdings 2" pitchFamily="18" charset="2"/>
              <a:buNone/>
            </a:pPr>
            <a:r>
              <a:rPr lang="it-IT" altLang="it-IT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Controllo reciproco in coppia</a:t>
            </a:r>
            <a:endParaRPr lang="it-IT" altLang="it-IT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Fumetto 2 1"/>
          <p:cNvSpPr/>
          <p:nvPr/>
        </p:nvSpPr>
        <p:spPr>
          <a:xfrm>
            <a:off x="6228184" y="1255968"/>
            <a:ext cx="2376264" cy="1452952"/>
          </a:xfrm>
          <a:prstGeom prst="wedgeRoundRectCallout">
            <a:avLst>
              <a:gd name="adj1" fmla="val 74369"/>
              <a:gd name="adj2" fmla="val -398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latin typeface="Calibri" panose="020F0502020204030204" pitchFamily="34" charset="0"/>
              </a:rPr>
              <a:t>Aiutiamoci con un elenco</a:t>
            </a:r>
            <a:endParaRPr lang="it-IT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27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 descr="Carta di giornale"/>
          <p:cNvSpPr>
            <a:spLocks noChangeArrowheads="1"/>
          </p:cNvSpPr>
          <p:nvPr/>
        </p:nvSpPr>
        <p:spPr bwMode="auto">
          <a:xfrm>
            <a:off x="609600" y="381000"/>
            <a:ext cx="3810000" cy="24384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it-IT" sz="2200" b="1" dirty="0" smtClean="0">
                <a:solidFill>
                  <a:srgbClr val="003399"/>
                </a:solidFill>
                <a:latin typeface="Calibri" pitchFamily="34" charset="0"/>
              </a:rPr>
              <a:t>Avvio e gestione del gruppo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it-IT" sz="1600" b="1" i="1" dirty="0" smtClean="0">
                <a:solidFill>
                  <a:srgbClr val="003399"/>
                </a:solidFill>
                <a:latin typeface="Calibri" pitchFamily="34" charset="0"/>
              </a:rPr>
              <a:t>Formare il gruppo in modo ordinato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it-IT" sz="1600" b="1" i="1" dirty="0" smtClean="0">
                <a:solidFill>
                  <a:srgbClr val="003399"/>
                </a:solidFill>
                <a:latin typeface="Calibri" pitchFamily="34" charset="0"/>
              </a:rPr>
              <a:t>“Stare nel gruppo”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it-IT" sz="1600" b="1" i="1" dirty="0" smtClean="0">
                <a:solidFill>
                  <a:srgbClr val="003399"/>
                </a:solidFill>
                <a:latin typeface="Calibri" pitchFamily="34" charset="0"/>
              </a:rPr>
              <a:t>Contenere il tono di voce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it-IT" sz="1600" b="1" i="1" dirty="0" smtClean="0">
                <a:solidFill>
                  <a:srgbClr val="003399"/>
                </a:solidFill>
                <a:latin typeface="Calibri" pitchFamily="34" charset="0"/>
              </a:rPr>
              <a:t>Riconoscere e usare segnali convenzionali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it-IT" altLang="it-IT" sz="1600" b="1" i="1" dirty="0" smtClean="0">
                <a:solidFill>
                  <a:srgbClr val="003399"/>
                </a:solidFill>
                <a:latin typeface="Calibri" pitchFamily="34" charset="0"/>
              </a:rPr>
              <a:t>Essere rispettosi</a:t>
            </a:r>
          </a:p>
          <a:p>
            <a:pPr eaLnBrk="1" hangingPunct="1">
              <a:spcBef>
                <a:spcPct val="20000"/>
              </a:spcBef>
              <a:defRPr/>
            </a:pPr>
            <a:endParaRPr lang="it-IT" altLang="it-IT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6787" name="Rectangle 3" descr="Carta di giornale"/>
          <p:cNvSpPr>
            <a:spLocks noChangeArrowheads="1"/>
          </p:cNvSpPr>
          <p:nvPr/>
        </p:nvSpPr>
        <p:spPr bwMode="auto">
          <a:xfrm>
            <a:off x="5218113" y="990600"/>
            <a:ext cx="3773487" cy="2209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2400" b="1" dirty="0">
                <a:solidFill>
                  <a:srgbClr val="003399"/>
                </a:solidFill>
                <a:latin typeface="Calibri" pitchFamily="34" charset="0"/>
              </a:rPr>
              <a:t>Funzionamento efficace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Ascoltare attivamente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Chiedere aiuto e chiarimenti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Fornire aiuto e sostegno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Scambiare informazioni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Darsi ritmi e tempi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Incoraggiare  e lodare</a:t>
            </a:r>
          </a:p>
        </p:txBody>
      </p:sp>
      <p:sp>
        <p:nvSpPr>
          <p:cNvPr id="246788" name="Rectangle 4" descr="Carta di giornale"/>
          <p:cNvSpPr>
            <a:spLocks noChangeArrowheads="1"/>
          </p:cNvSpPr>
          <p:nvPr/>
        </p:nvSpPr>
        <p:spPr bwMode="auto">
          <a:xfrm>
            <a:off x="0" y="3276600"/>
            <a:ext cx="3886200" cy="28194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2400" b="1" dirty="0">
                <a:solidFill>
                  <a:srgbClr val="003399"/>
                </a:solidFill>
                <a:latin typeface="Calibri" pitchFamily="34" charset="0"/>
              </a:rPr>
              <a:t>Ottimizzazione apprendimento in gruppo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Ripetere, parafrasare, riassumere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Correggere e integrare gli interventi altrui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Verificarsi reciprocamente la comprensione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Negoziare/mettersi d’accordo</a:t>
            </a:r>
          </a:p>
        </p:txBody>
      </p:sp>
      <p:sp>
        <p:nvSpPr>
          <p:cNvPr id="246789" name="Rectangle 5" descr="Carta di giornale"/>
          <p:cNvSpPr>
            <a:spLocks noChangeArrowheads="1"/>
          </p:cNvSpPr>
          <p:nvPr/>
        </p:nvSpPr>
        <p:spPr bwMode="auto">
          <a:xfrm>
            <a:off x="4495800" y="3352800"/>
            <a:ext cx="4495800" cy="2971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2400" b="1" dirty="0">
                <a:solidFill>
                  <a:srgbClr val="003399"/>
                </a:solidFill>
                <a:latin typeface="Calibri" pitchFamily="34" charset="0"/>
              </a:rPr>
              <a:t>Stimolo per l’approfondimento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Argomentare criticando le idee non le persone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Porsi reciprocamente domande approfondite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Sviluppare alternative/punti di vista diversi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Sintetizzare/fare il punto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r>
              <a:rPr lang="it-IT" altLang="it-IT" sz="1600" b="1" i="1" dirty="0">
                <a:solidFill>
                  <a:srgbClr val="003399"/>
                </a:solidFill>
                <a:latin typeface="Calibri" pitchFamily="34" charset="0"/>
              </a:rPr>
              <a:t>Riflettere e valutare l’efficacia del gruppo</a:t>
            </a:r>
          </a:p>
          <a:p>
            <a:pPr lvl="1" eaLnBrk="1" hangingPunct="1">
              <a:spcBef>
                <a:spcPct val="20000"/>
              </a:spcBef>
              <a:buFontTx/>
              <a:buChar char="•"/>
            </a:pPr>
            <a:endParaRPr lang="it-IT" altLang="it-IT" sz="1600" b="1" i="1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246790" name="Line 6"/>
          <p:cNvSpPr>
            <a:spLocks noChangeShapeType="1"/>
          </p:cNvSpPr>
          <p:nvPr/>
        </p:nvSpPr>
        <p:spPr bwMode="auto">
          <a:xfrm>
            <a:off x="4495800" y="1219200"/>
            <a:ext cx="762000" cy="60960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46791" name="Line 7"/>
          <p:cNvSpPr>
            <a:spLocks noChangeShapeType="1"/>
          </p:cNvSpPr>
          <p:nvPr/>
        </p:nvSpPr>
        <p:spPr bwMode="auto">
          <a:xfrm flipH="1">
            <a:off x="3886200" y="1905000"/>
            <a:ext cx="1295400" cy="175260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auto">
          <a:xfrm>
            <a:off x="3886200" y="3733800"/>
            <a:ext cx="533400" cy="68580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none"/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5775325" y="188913"/>
            <a:ext cx="3368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it-IT" altLang="it-IT" dirty="0">
                <a:solidFill>
                  <a:srgbClr val="FFFF00"/>
                </a:solidFill>
                <a:latin typeface="Verdana" pitchFamily="34" charset="0"/>
              </a:rPr>
              <a:t>Johnson e Johnson</a:t>
            </a:r>
          </a:p>
        </p:txBody>
      </p:sp>
    </p:spTree>
    <p:extLst>
      <p:ext uri="{BB962C8B-B14F-4D97-AF65-F5344CB8AC3E}">
        <p14:creationId xmlns:p14="http://schemas.microsoft.com/office/powerpoint/2010/main" val="387781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6" grpId="0" animBg="1" autoUpdateAnimBg="0"/>
      <p:bldP spid="246787" grpId="0" animBg="1" autoUpdateAnimBg="0"/>
      <p:bldP spid="246788" grpId="0" animBg="1" autoUpdateAnimBg="0"/>
      <p:bldP spid="246789" grpId="0" animBg="1" autoUpdateAnimBg="0"/>
      <p:bldP spid="246790" grpId="0" animBg="1"/>
      <p:bldP spid="246791" grpId="0" animBg="1"/>
      <p:bldP spid="246792" grpId="0" animBg="1"/>
      <p:bldP spid="24679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0" descr="EDUTE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25" y="3068960"/>
            <a:ext cx="2814323" cy="315528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Fumetto 1 4"/>
          <p:cNvSpPr/>
          <p:nvPr/>
        </p:nvSpPr>
        <p:spPr>
          <a:xfrm>
            <a:off x="107504" y="188640"/>
            <a:ext cx="3587147" cy="1171292"/>
          </a:xfrm>
          <a:prstGeom prst="wedgeRectCallout">
            <a:avLst>
              <a:gd name="adj1" fmla="val 30100"/>
              <a:gd name="adj2" fmla="val 204128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LE ABILITÀ SOCIALI NON SONO INNATE!</a:t>
            </a:r>
            <a:endParaRPr lang="it-IT" sz="2400" b="1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55776" y="4077072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  <a:endParaRPr lang="it-IT" sz="2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Fumetto 1 7"/>
          <p:cNvSpPr/>
          <p:nvPr/>
        </p:nvSpPr>
        <p:spPr>
          <a:xfrm>
            <a:off x="3923928" y="1317597"/>
            <a:ext cx="3801414" cy="1866777"/>
          </a:xfrm>
          <a:prstGeom prst="wedgeRectCallout">
            <a:avLst>
              <a:gd name="adj1" fmla="val -66896"/>
              <a:gd name="adj2" fmla="val 50926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Tutti i modelli cooperativi</a:t>
            </a:r>
          </a:p>
          <a:p>
            <a:pPr algn="ctr"/>
            <a:r>
              <a:rPr lang="it-IT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prevedono </a:t>
            </a:r>
            <a:endParaRPr lang="it-IT" sz="2400" b="1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un </a:t>
            </a:r>
            <a:r>
              <a:rPr lang="it-IT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insegnamento </a:t>
            </a:r>
            <a:endParaRPr lang="it-IT" sz="2400" b="1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esplicito </a:t>
            </a:r>
            <a:r>
              <a:rPr lang="it-IT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e </a:t>
            </a:r>
            <a:r>
              <a:rPr lang="it-IT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mirato</a:t>
            </a:r>
            <a:r>
              <a:rPr lang="it-IT" sz="2400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.</a:t>
            </a:r>
            <a:endParaRPr lang="it-IT" sz="2400" b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Fumetto 1 9"/>
          <p:cNvSpPr/>
          <p:nvPr/>
        </p:nvSpPr>
        <p:spPr>
          <a:xfrm>
            <a:off x="5220072" y="3573016"/>
            <a:ext cx="3523704" cy="2808536"/>
          </a:xfrm>
          <a:prstGeom prst="wedgeRectCallout">
            <a:avLst>
              <a:gd name="adj1" fmla="val -49451"/>
              <a:gd name="adj2" fmla="val -4658"/>
            </a:avLst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La </a:t>
            </a:r>
            <a:r>
              <a:rPr 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pratica di abilità sociali favorisce l’apprendimento  perché</a:t>
            </a:r>
            <a:r>
              <a:rPr lang="it-IT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algn="ctr"/>
            <a:endParaRPr lang="it-IT" sz="22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migliora il clima di classe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it-IT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permette di affrontare compiti più impegnativi. </a:t>
            </a:r>
          </a:p>
          <a:p>
            <a:pPr algn="ctr"/>
            <a:r>
              <a:rPr lang="it-IT" sz="2400" dirty="0">
                <a:solidFill>
                  <a:srgbClr val="B58B80">
                    <a:lumMod val="75000"/>
                  </a:srgbClr>
                </a:solidFill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627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488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488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48839" name="Text Box 7"/>
          <p:cNvSpPr txBox="1">
            <a:spLocks noChangeArrowheads="1"/>
          </p:cNvSpPr>
          <p:nvPr/>
        </p:nvSpPr>
        <p:spPr bwMode="auto">
          <a:xfrm>
            <a:off x="3203848" y="2659377"/>
            <a:ext cx="3352800" cy="1200329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2400" b="1" dirty="0">
                <a:solidFill>
                  <a:srgbClr val="C00000"/>
                </a:solidFill>
                <a:latin typeface="Calibri" pitchFamily="34" charset="0"/>
              </a:rPr>
              <a:t>Quali abilità sociali già posseggono i vostri alunni?</a:t>
            </a:r>
          </a:p>
        </p:txBody>
      </p:sp>
      <p:sp>
        <p:nvSpPr>
          <p:cNvPr id="248840" name="Rectangle 8"/>
          <p:cNvSpPr>
            <a:spLocks noChangeArrowheads="1"/>
          </p:cNvSpPr>
          <p:nvPr/>
        </p:nvSpPr>
        <p:spPr bwMode="auto">
          <a:xfrm>
            <a:off x="7164288" y="1412776"/>
            <a:ext cx="1349363" cy="757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b="1" dirty="0">
                <a:solidFill>
                  <a:schemeClr val="bg1"/>
                </a:solidFill>
                <a:latin typeface="Calibri" pitchFamily="34" charset="0"/>
              </a:rPr>
              <a:t>PASSO</a:t>
            </a:r>
            <a:r>
              <a:rPr lang="it-IT" altLang="it-IT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it-IT" altLang="it-IT" sz="20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248841" name="Rectangle 9"/>
          <p:cNvSpPr>
            <a:spLocks noChangeArrowheads="1"/>
          </p:cNvSpPr>
          <p:nvPr/>
        </p:nvSpPr>
        <p:spPr bwMode="auto">
          <a:xfrm>
            <a:off x="3540208" y="1700808"/>
            <a:ext cx="3201987" cy="5286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it-IT" altLang="it-IT" sz="2800" b="1">
                <a:solidFill>
                  <a:schemeClr val="bg1"/>
                </a:solidFill>
                <a:latin typeface="Calibri" pitchFamily="34" charset="0"/>
              </a:rPr>
              <a:t>Scegliere l’abilità</a:t>
            </a:r>
          </a:p>
        </p:txBody>
      </p:sp>
      <p:graphicFrame>
        <p:nvGraphicFramePr>
          <p:cNvPr id="24884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681336"/>
              </p:ext>
            </p:extLst>
          </p:nvPr>
        </p:nvGraphicFramePr>
        <p:xfrm>
          <a:off x="179512" y="1691349"/>
          <a:ext cx="2541136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4" r:id="rId3" imgW="363338" imgH="769065" progId="MS_ClipArt_Gallery.2">
                  <p:embed/>
                </p:oleObj>
              </mc:Choice>
              <mc:Fallback>
                <p:oleObj r:id="rId3" imgW="363338" imgH="769065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691349"/>
                        <a:ext cx="2541136" cy="4896544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3242980" y="4077072"/>
            <a:ext cx="3313668" cy="169277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Quale abilità è 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utile </a:t>
            </a:r>
          </a:p>
          <a:p>
            <a:r>
              <a:rPr lang="it-I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i</a:t>
            </a:r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nsegnare ora?</a:t>
            </a:r>
          </a:p>
          <a:p>
            <a:endParaRPr lang="it-IT" sz="800" b="1" dirty="0" smtClean="0">
              <a:solidFill>
                <a:schemeClr val="bg1"/>
              </a:solidFill>
            </a:endParaRPr>
          </a:p>
          <a:p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Quale è fondamentale </a:t>
            </a:r>
          </a:p>
          <a:p>
            <a:r>
              <a:rPr lang="it-IT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per </a:t>
            </a:r>
            <a:r>
              <a:rPr lang="it-IT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il vostro percorso?</a:t>
            </a:r>
          </a:p>
        </p:txBody>
      </p:sp>
      <p:sp>
        <p:nvSpPr>
          <p:cNvPr id="2" name="Rettangolo 1"/>
          <p:cNvSpPr/>
          <p:nvPr/>
        </p:nvSpPr>
        <p:spPr>
          <a:xfrm>
            <a:off x="179512" y="404664"/>
            <a:ext cx="9116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COME SI INSEGNANO LE ABILITA’ SOCIALI?</a:t>
            </a:r>
            <a:endParaRPr lang="it-IT" sz="28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1030" descr="EDUTE00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725144"/>
            <a:ext cx="1429997" cy="153056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5" name="Fumetto 1 14"/>
          <p:cNvSpPr/>
          <p:nvPr/>
        </p:nvSpPr>
        <p:spPr>
          <a:xfrm>
            <a:off x="7250136" y="3259541"/>
            <a:ext cx="1488165" cy="773724"/>
          </a:xfrm>
          <a:prstGeom prst="wedgeRectCallout">
            <a:avLst>
              <a:gd name="adj1" fmla="val 15707"/>
              <a:gd name="adj2" fmla="val 76943"/>
            </a:avLst>
          </a:prstGeom>
          <a:blipFill>
            <a:blip r:embed="rId6"/>
            <a:tile tx="0" ty="0" sx="100000" sy="100000" flip="none" algn="tl"/>
          </a:blipFill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333300"/>
                </a:solidFill>
                <a:latin typeface="Calibri" panose="020F0502020204030204" pitchFamily="34" charset="0"/>
              </a:rPr>
              <a:t>UNA!</a:t>
            </a:r>
            <a:endParaRPr lang="it-IT" sz="2400" b="1" dirty="0">
              <a:solidFill>
                <a:srgbClr val="3333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10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9" grpId="0" animBg="1"/>
      <p:bldP spid="248840" grpId="0" animBg="1"/>
      <p:bldP spid="248841" grpId="0" animBg="1"/>
      <p:bldP spid="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5" name="Rectangle 2057" descr="Pergamena"/>
          <p:cNvSpPr>
            <a:spLocks/>
          </p:cNvSpPr>
          <p:nvPr/>
        </p:nvSpPr>
        <p:spPr bwMode="auto">
          <a:xfrm>
            <a:off x="2290109" y="2507183"/>
            <a:ext cx="2495550" cy="37195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lIns="182880" tIns="91440"/>
          <a:lstStyle>
            <a:lvl1pPr marL="282575" indent="-282575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577850" indent="-2952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860425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143000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1425575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18827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3399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27971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2543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>
              <a:buFont typeface="Wingdings 2" pitchFamily="18" charset="2"/>
              <a:buNone/>
            </a:pPr>
            <a:r>
              <a:rPr lang="it-IT" altLang="it-IT" sz="2000" b="1" i="1" dirty="0">
                <a:solidFill>
                  <a:srgbClr val="003399"/>
                </a:solidFill>
              </a:rPr>
              <a:t>Comportamenti 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3399"/>
                </a:solidFill>
              </a:rPr>
              <a:t>VERBALI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3399"/>
                </a:solidFill>
              </a:rPr>
              <a:t>…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3399"/>
                </a:solidFill>
              </a:rPr>
              <a:t>…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3399"/>
                </a:solidFill>
              </a:rPr>
              <a:t>…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3399"/>
                </a:solidFill>
              </a:rPr>
              <a:t>…</a:t>
            </a:r>
            <a:endParaRPr lang="it-IT" altLang="it-IT" sz="2000" b="1" i="1" dirty="0">
              <a:solidFill>
                <a:srgbClr val="003399"/>
              </a:solidFill>
            </a:endParaRPr>
          </a:p>
        </p:txBody>
      </p:sp>
      <p:sp>
        <p:nvSpPr>
          <p:cNvPr id="270346" name="Rectangle 2058" descr="Pergamena"/>
          <p:cNvSpPr>
            <a:spLocks/>
          </p:cNvSpPr>
          <p:nvPr/>
        </p:nvSpPr>
        <p:spPr bwMode="auto">
          <a:xfrm>
            <a:off x="4917286" y="2492896"/>
            <a:ext cx="2590800" cy="3733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lIns="182880" tIns="91440"/>
          <a:lstStyle>
            <a:lvl1pPr marL="282575" indent="-282575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577850" indent="-2952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860425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143000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1425575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18827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3399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27971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2543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>
              <a:buFont typeface="Wingdings 2" pitchFamily="18" charset="2"/>
              <a:buNone/>
            </a:pPr>
            <a:r>
              <a:rPr lang="it-IT" altLang="it-IT" sz="2000" b="1" i="1" dirty="0">
                <a:solidFill>
                  <a:srgbClr val="003399"/>
                </a:solidFill>
              </a:rPr>
              <a:t>Comportamenti</a:t>
            </a:r>
            <a:endParaRPr lang="it-IT" altLang="it-IT" sz="2000" b="1" dirty="0">
              <a:solidFill>
                <a:srgbClr val="003399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it-IT" altLang="it-IT" sz="2000" b="1" dirty="0">
                <a:solidFill>
                  <a:srgbClr val="003399"/>
                </a:solidFill>
              </a:rPr>
              <a:t>NON VERBALI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2060"/>
                </a:solidFill>
              </a:rPr>
              <a:t>…</a:t>
            </a:r>
            <a:endParaRPr lang="it-IT" altLang="it-IT" sz="2000" b="1" dirty="0">
              <a:solidFill>
                <a:srgbClr val="00206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2060"/>
                </a:solidFill>
              </a:rPr>
              <a:t>…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2060"/>
                </a:solidFill>
              </a:rPr>
              <a:t>…</a:t>
            </a:r>
          </a:p>
          <a:p>
            <a:pPr algn="ctr">
              <a:buFont typeface="Wingdings 2" pitchFamily="18" charset="2"/>
              <a:buNone/>
            </a:pPr>
            <a:r>
              <a:rPr lang="it-IT" altLang="it-IT" sz="2000" b="1" dirty="0" smtClean="0">
                <a:solidFill>
                  <a:srgbClr val="002060"/>
                </a:solidFill>
              </a:rPr>
              <a:t>…</a:t>
            </a:r>
            <a:endParaRPr lang="it-IT" altLang="it-IT" sz="2000" b="1" dirty="0">
              <a:solidFill>
                <a:srgbClr val="002060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456539" y="154525"/>
            <a:ext cx="1349363" cy="757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b="1" dirty="0">
                <a:solidFill>
                  <a:schemeClr val="bg1"/>
                </a:solidFill>
                <a:latin typeface="Calibri" pitchFamily="34" charset="0"/>
              </a:rPr>
              <a:t>PASSO</a:t>
            </a:r>
            <a:r>
              <a:rPr lang="it-IT" altLang="it-IT" b="1" dirty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it-IT" altLang="it-IT" sz="20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699792" y="434710"/>
            <a:ext cx="4066083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altLang="it-IT" sz="2800" b="1" dirty="0" smtClean="0">
                <a:solidFill>
                  <a:schemeClr val="bg1"/>
                </a:solidFill>
                <a:latin typeface="Calibri" pitchFamily="34" charset="0"/>
              </a:rPr>
              <a:t>Definire i comportamenti concreti e osservabili</a:t>
            </a:r>
            <a:endParaRPr lang="it-IT" altLang="it-IT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814905" y="1440724"/>
            <a:ext cx="426405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it-IT" dirty="0" smtClean="0"/>
          </a:p>
          <a:p>
            <a:pPr algn="ctr"/>
            <a:r>
              <a:rPr lang="it-IT" sz="3200" b="1" dirty="0" smtClean="0">
                <a:solidFill>
                  <a:srgbClr val="FF0000"/>
                </a:solidFill>
              </a:rPr>
              <a:t>Carta </a:t>
            </a:r>
            <a:r>
              <a:rPr lang="it-IT" sz="3200" b="1" dirty="0">
                <a:solidFill>
                  <a:srgbClr val="FF0000"/>
                </a:solidFill>
              </a:rPr>
              <a:t>a T </a:t>
            </a:r>
            <a:br>
              <a:rPr lang="it-IT" sz="3200" b="1" dirty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13" name="Fumetto 3 12"/>
          <p:cNvSpPr/>
          <p:nvPr/>
        </p:nvSpPr>
        <p:spPr>
          <a:xfrm>
            <a:off x="-111856" y="1268760"/>
            <a:ext cx="2896509" cy="1698146"/>
          </a:xfrm>
          <a:prstGeom prst="wedgeEllipseCallout">
            <a:avLst>
              <a:gd name="adj1" fmla="val -45786"/>
              <a:gd name="adj2" fmla="val 5369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 che cosa consiste questa abilità?</a:t>
            </a:r>
            <a:endParaRPr lang="it-IT" sz="2400" b="1" i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7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5" grpId="0" animBg="1"/>
      <p:bldP spid="270346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67544" y="836713"/>
            <a:ext cx="4059625" cy="576063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r>
              <a:rPr lang="it-IT" altLang="it-IT" sz="1800" b="1" kern="0" dirty="0" smtClean="0">
                <a:solidFill>
                  <a:srgbClr val="000000"/>
                </a:solidFill>
                <a:latin typeface="Arial"/>
              </a:rPr>
              <a:t>                </a:t>
            </a:r>
            <a:r>
              <a:rPr lang="it-IT" altLang="it-IT" sz="18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SI VEDE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endParaRPr lang="it-IT" altLang="it-IT" sz="1800" b="1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Sto abbastanza vicino a chi parla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Sono girato verso chi parla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Guardo in faccia chi parla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Penso a quello che mi viene detto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Faccio sì con la testa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Metto una mano sulla spalla di chi parla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Mi abbasso </a:t>
            </a: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(se serve</a:t>
            </a: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 per ascoltare meglio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Sto a bocca aperta </a:t>
            </a:r>
          </a:p>
          <a:p>
            <a:pPr marL="0" indent="0">
              <a:buClr>
                <a:srgbClr val="000000"/>
              </a:buClr>
              <a:buFont typeface="Wingdings" pitchFamily="2" charset="2"/>
              <a:buNone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(</a:t>
            </a: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sono meravigliato)</a:t>
            </a:r>
            <a:endParaRPr lang="it-IT" altLang="it-IT" sz="2000" b="1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r>
              <a:rPr lang="it-IT" altLang="it-IT" sz="2000" b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… 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4716016" y="944724"/>
            <a:ext cx="3770312" cy="554461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r>
              <a:rPr lang="it-IT" altLang="it-IT" sz="1600" b="1" kern="0" dirty="0" smtClean="0">
                <a:solidFill>
                  <a:srgbClr val="B5270F"/>
                </a:solidFill>
                <a:latin typeface="Arial"/>
              </a:rPr>
              <a:t>                 </a:t>
            </a:r>
            <a:r>
              <a:rPr lang="it-IT" altLang="it-IT" sz="1800" b="1" kern="0" dirty="0" smtClean="0">
                <a:solidFill>
                  <a:srgbClr val="B5270F"/>
                </a:solidFill>
                <a:latin typeface="Calibri" panose="020F0502020204030204" pitchFamily="34" charset="0"/>
              </a:rPr>
              <a:t>SI SENTE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endParaRPr lang="it-IT" altLang="it-IT" sz="1800" b="1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Ho capito!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Davvero?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Interessante!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Sì?!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Ah!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 certo!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Sono d’accordo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Mmm</a:t>
            </a: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…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Fantastico!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Chissà che … paura/gioia/…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Faccio domande per capire meglio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2000" b="1" i="1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6" name="Fumetto 2 5"/>
          <p:cNvSpPr/>
          <p:nvPr/>
        </p:nvSpPr>
        <p:spPr>
          <a:xfrm rot="21146695">
            <a:off x="358018" y="52567"/>
            <a:ext cx="6762178" cy="1048678"/>
          </a:xfrm>
          <a:prstGeom prst="wedgeRoundRectCallout">
            <a:avLst>
              <a:gd name="adj1" fmla="val -58517"/>
              <a:gd name="adj2" fmla="val 4656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</a:rPr>
              <a:t>Come si fa ad ascoltare attivamente?</a:t>
            </a:r>
            <a:endParaRPr lang="it-IT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2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 idx="4294967295"/>
          </p:nvPr>
        </p:nvSpPr>
        <p:spPr>
          <a:xfrm>
            <a:off x="480219" y="116632"/>
            <a:ext cx="8183562" cy="519113"/>
          </a:xfrm>
        </p:spPr>
        <p:txBody>
          <a:bodyPr/>
          <a:lstStyle/>
          <a:p>
            <a:r>
              <a:rPr lang="it-IT" altLang="it-IT" sz="2800" b="1" dirty="0" smtClean="0">
                <a:solidFill>
                  <a:srgbClr val="FFFF00"/>
                </a:solidFill>
                <a:latin typeface="Verdana" pitchFamily="34" charset="0"/>
                <a:ea typeface="ＭＳ Ｐゴシック" pitchFamily="34" charset="-128"/>
              </a:rPr>
              <a:t>INCORAGGIARE  E  LODARE</a:t>
            </a:r>
          </a:p>
        </p:txBody>
      </p:sp>
      <p:sp>
        <p:nvSpPr>
          <p:cNvPr id="22531" name="Segnaposto contenuto 2"/>
          <p:cNvSpPr>
            <a:spLocks noGrp="1"/>
          </p:cNvSpPr>
          <p:nvPr>
            <p:ph idx="4294967295"/>
          </p:nvPr>
        </p:nvSpPr>
        <p:spPr/>
        <p:txBody>
          <a:bodyPr lIns="182880" tIns="91440"/>
          <a:lstStyle/>
          <a:p>
            <a:pPr marL="265113" indent="-265113" algn="ctr">
              <a:buFont typeface="Wingdings 2" pitchFamily="18" charset="2"/>
              <a:buNone/>
            </a:pPr>
            <a:endParaRPr lang="it-IT" altLang="it-IT" b="1" smtClean="0">
              <a:ea typeface="ＭＳ Ｐゴシック" pitchFamily="34" charset="-128"/>
            </a:endParaRPr>
          </a:p>
          <a:p>
            <a:pPr marL="265113" indent="-265113" algn="ctr">
              <a:buFont typeface="Wingdings 2" pitchFamily="18" charset="2"/>
              <a:buNone/>
            </a:pPr>
            <a:endParaRPr lang="it-IT" altLang="it-IT" b="1" smtClean="0">
              <a:ea typeface="ＭＳ Ｐゴシック" pitchFamily="34" charset="-128"/>
            </a:endParaRPr>
          </a:p>
        </p:txBody>
      </p:sp>
      <p:graphicFrame>
        <p:nvGraphicFramePr>
          <p:cNvPr id="141344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25275"/>
              </p:ext>
            </p:extLst>
          </p:nvPr>
        </p:nvGraphicFramePr>
        <p:xfrm>
          <a:off x="468313" y="836613"/>
          <a:ext cx="8362950" cy="5845175"/>
        </p:xfrm>
        <a:graphic>
          <a:graphicData uri="http://schemas.openxmlformats.org/drawingml/2006/table">
            <a:tbl>
              <a:tblPr/>
              <a:tblGrid>
                <a:gridCol w="4114800"/>
                <a:gridCol w="4248150"/>
              </a:tblGrid>
              <a:tr h="518138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VERBALE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NON VERBALE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5327037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Così va proprio bene!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Forza!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Dai che ce la puoi fare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Sono sicuro che la prossima volta …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Stai migliorando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Stai andando bene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Ti stai impegnando!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Complimenti!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Vai alla grande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Sorridere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Guardarsi negli occhi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Tono di voce  “caldo”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Avvicinarsi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Annuire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Pacca sulla spalla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Darsi la mano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Battere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OK con le dita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Pollice in alto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Applauso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4572000" y="15240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22545" name="Picture 17" descr="immagini\OK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038600"/>
            <a:ext cx="8239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e 6"/>
          <p:cNvSpPr/>
          <p:nvPr/>
        </p:nvSpPr>
        <p:spPr>
          <a:xfrm rot="1083543">
            <a:off x="7607189" y="73602"/>
            <a:ext cx="1708789" cy="806138"/>
          </a:xfrm>
          <a:prstGeom prst="ellipse">
            <a:avLst/>
          </a:prstGeom>
          <a:ln w="38100">
            <a:solidFill>
              <a:srgbClr val="FF99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SEC. 2^</a:t>
            </a:r>
            <a:endParaRPr lang="it-IT" sz="24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3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6570</TotalTime>
  <Words>1391</Words>
  <Application>Microsoft Office PowerPoint</Application>
  <PresentationFormat>Presentazione su schermo (4:3)</PresentationFormat>
  <Paragraphs>400</Paragraphs>
  <Slides>29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8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8" baseType="lpstr">
      <vt:lpstr>Terra</vt:lpstr>
      <vt:lpstr>1_Terra</vt:lpstr>
      <vt:lpstr>2_Tema di Office</vt:lpstr>
      <vt:lpstr>3_Terra</vt:lpstr>
      <vt:lpstr>2_Terra</vt:lpstr>
      <vt:lpstr>4_Terra</vt:lpstr>
      <vt:lpstr>5_Terra</vt:lpstr>
      <vt:lpstr>6_Terra</vt:lpstr>
      <vt:lpstr>MS_ClipArt_Gallery.2</vt:lpstr>
      <vt:lpstr>Presentazione standard di PowerPoint</vt:lpstr>
      <vt:lpstr>Presentazione standard di PowerPoint</vt:lpstr>
      <vt:lpstr>ABILITÀ SOCIALI UTILI  PER APPRENDERE INSIEME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INCORAGGIARE  E  LODARE</vt:lpstr>
      <vt:lpstr>Presentazione standard di PowerPoint</vt:lpstr>
      <vt:lpstr>Due insegnanti  simulano  dapprima comportamenti scorretti = disagio  Poi comportamenti corretti = benessere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UNA DISCUSSIONE PER VOI</vt:lpstr>
      <vt:lpstr>Presentazione standard di PowerPoint</vt:lpstr>
      <vt:lpstr>Presentazione standard di PowerPoint</vt:lpstr>
      <vt:lpstr>OSSERVAZIONE STRUTTURATA  Ascoltare attivamente</vt:lpstr>
      <vt:lpstr>Presentazione standard di PowerPoint</vt:lpstr>
      <vt:lpstr>APPENDICE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METTIAMOCI ALLA PROVA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514</cp:revision>
  <cp:lastPrinted>2016-12-18T08:50:55Z</cp:lastPrinted>
  <dcterms:created xsi:type="dcterms:W3CDTF">2011-09-04T18:28:19Z</dcterms:created>
  <dcterms:modified xsi:type="dcterms:W3CDTF">2016-12-18T09:11:40Z</dcterms:modified>
</cp:coreProperties>
</file>