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3" r:id="rId1"/>
    <p:sldMasterId id="2147484385" r:id="rId2"/>
  </p:sldMasterIdLst>
  <p:notesMasterIdLst>
    <p:notesMasterId r:id="rId13"/>
  </p:notesMasterIdLst>
  <p:handoutMasterIdLst>
    <p:handoutMasterId r:id="rId14"/>
  </p:handoutMasterIdLst>
  <p:sldIdLst>
    <p:sldId id="358" r:id="rId3"/>
    <p:sldId id="378" r:id="rId4"/>
    <p:sldId id="382" r:id="rId5"/>
    <p:sldId id="373" r:id="rId6"/>
    <p:sldId id="381" r:id="rId7"/>
    <p:sldId id="387" r:id="rId8"/>
    <p:sldId id="384" r:id="rId9"/>
    <p:sldId id="388" r:id="rId10"/>
    <p:sldId id="389" r:id="rId11"/>
    <p:sldId id="380" r:id="rId12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0000"/>
    <a:srgbClr val="003300"/>
    <a:srgbClr val="339933"/>
    <a:srgbClr val="993300"/>
    <a:srgbClr val="A50021"/>
    <a:srgbClr val="0000CC"/>
    <a:srgbClr val="CC3300"/>
    <a:srgbClr val="DDDDD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90929"/>
  </p:normalViewPr>
  <p:slideViewPr>
    <p:cSldViewPr>
      <p:cViewPr varScale="1">
        <p:scale>
          <a:sx n="113" d="100"/>
          <a:sy n="113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6A5FB7E-C32B-4E5D-BA6D-6E1B2727D471}" type="datetime1">
              <a:rPr lang="it-IT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0A66024-6F86-493B-B6F0-A2AACFC185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4500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1E12C49-50E0-44FA-93FF-CA2CFB859C4B}" type="datetime1">
              <a:rPr lang="it-IT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066038D-45DE-4B9A-A52A-FCC3333597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576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E41DEE-1371-4A60-861D-FB110D846C16}" type="datetime1">
              <a:rPr lang="en-US" smtClean="0"/>
              <a:pPr>
                <a:defRPr/>
              </a:pPr>
              <a:t>12/8/2016</a:t>
            </a:fld>
            <a:endParaRPr lang="en-US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6E6B7E-53E9-45D9-AD72-F88A664E0B61}" type="slidenum">
              <a:rPr lang="en-US" smtClean="0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02BFA0-0687-4586-9627-1DC557EFF438}" type="datetime1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12/8/2016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4CB8DA7-20D0-4387-A32A-B0CA3E1A03B4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784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DFD384-7CBB-4201-8FE3-61D488255BB7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65CDDD9-0FBD-4699-846E-4093945304B9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755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131A2-16AC-4F9C-B0AF-3B4CD194FFFB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D0617-145F-4E8C-AFF5-4E3C88D3C395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877731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70E77-A0F2-41AB-906D-2957F7972E00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D15A2-E2E1-4B21-B924-F8C1F92EB68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1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AB7EA-D147-4879-84E7-B2366F8EE1A2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F048355-854E-486C-B839-5D5422BF984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147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FBF61E-3692-4CE8-BD05-28C633581ECA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5FFF97-4059-4F74-9609-AD9F8ACC0340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02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8FFC3E-05AB-4AB4-A751-C00945FB9B91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81B42D-7C8E-4DC8-B446-0C902915EE01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66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00B267-65FC-4F34-8A76-AE76C2D222AC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DEA37-C375-4D92-8EE1-B739BFB3AE66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1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18AEB0C-62CC-40C2-A9F0-AF89F74E59BC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6A6058-2B49-4EF3-8084-3656152AABB2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53A1B-2822-4051-9422-896C4624B49B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9FCCBF-E89F-4B8A-88FE-3EC7B82EFEFC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413676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2A4DE2-95B1-4350-A128-901F83A2B243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E43C15-883E-4442-8F0A-F367684A7459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8549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8961CF-CA07-4C00-9BD7-44729920DE9C}" type="datetime1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88D068-4A3B-4B34-A41E-6FC748F6E1CD}" type="slidenum">
              <a:rPr lang="it-IT" smtClean="0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223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5AE0D41-29B1-4E4D-A868-BB0AE0912A3F}" type="datetime1">
              <a:rPr lang="it-IT" smtClean="0"/>
              <a:pPr>
                <a:defRPr/>
              </a:pPr>
              <a:t>08/12/2016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A4E3139-F653-45B2-A178-E6A2DAC821AC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74" r:id="rId1"/>
    <p:sldLayoutId id="2147484375" r:id="rId2"/>
    <p:sldLayoutId id="2147484376" r:id="rId3"/>
    <p:sldLayoutId id="2147484377" r:id="rId4"/>
    <p:sldLayoutId id="2147484378" r:id="rId5"/>
    <p:sldLayoutId id="2147484379" r:id="rId6"/>
    <p:sldLayoutId id="2147484380" r:id="rId7"/>
    <p:sldLayoutId id="2147484381" r:id="rId8"/>
    <p:sldLayoutId id="2147484382" r:id="rId9"/>
    <p:sldLayoutId id="2147484383" r:id="rId10"/>
    <p:sldLayoutId id="2147484384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BBE0F91-C43E-4069-8A9F-90D6D9B5B2B1}" type="datetime1">
              <a:rPr lang="it-IT" smtClean="0">
                <a:solidFill>
                  <a:srgbClr val="F0A22E">
                    <a:shade val="75000"/>
                  </a:srgbClr>
                </a:solidFill>
                <a:cs typeface="Arial" charset="0"/>
              </a:rPr>
              <a:pPr>
                <a:defRPr/>
              </a:pPr>
              <a:t>08/12/2016</a:t>
            </a:fld>
            <a:endParaRPr lang="it-IT">
              <a:solidFill>
                <a:srgbClr val="F0A22E">
                  <a:shade val="75000"/>
                </a:srgbClr>
              </a:solidFill>
              <a:cs typeface="Arial" charset="0"/>
            </a:endParaRPr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it-IT">
              <a:solidFill>
                <a:srgbClr val="F0A22E">
                  <a:shade val="75000"/>
                </a:srgbClr>
              </a:solidFill>
              <a:cs typeface="Arial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F6E71DC-BFDB-4AFD-B977-EF3E8BB9BC8D}" type="slidenum">
              <a:rPr lang="it-IT" smtClean="0">
                <a:solidFill>
                  <a:srgbClr val="F0A22E">
                    <a:shade val="75000"/>
                  </a:srgbClr>
                </a:solidFill>
                <a:cs typeface="Arial" charset="0"/>
              </a:rPr>
              <a:pPr>
                <a:defRPr/>
              </a:pPr>
              <a:t>‹N›</a:t>
            </a:fld>
            <a:endParaRPr lang="it-IT">
              <a:solidFill>
                <a:srgbClr val="F0A22E">
                  <a:shade val="75000"/>
                </a:srgbClr>
              </a:solidFill>
              <a:cs typeface="Arial" charset="0"/>
            </a:endParaRPr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11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6" r:id="rId1"/>
    <p:sldLayoutId id="2147484387" r:id="rId2"/>
    <p:sldLayoutId id="2147484388" r:id="rId3"/>
    <p:sldLayoutId id="2147484389" r:id="rId4"/>
    <p:sldLayoutId id="2147484390" r:id="rId5"/>
    <p:sldLayoutId id="2147484391" r:id="rId6"/>
    <p:sldLayoutId id="2147484392" r:id="rId7"/>
    <p:sldLayoutId id="2147484393" r:id="rId8"/>
    <p:sldLayoutId id="2147484394" r:id="rId9"/>
    <p:sldLayoutId id="2147484395" r:id="rId10"/>
    <p:sldLayoutId id="214748439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07" y="1"/>
            <a:ext cx="5265133" cy="299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ttangolo 1"/>
          <p:cNvSpPr>
            <a:spLocks noChangeArrowheads="1"/>
          </p:cNvSpPr>
          <p:nvPr/>
        </p:nvSpPr>
        <p:spPr bwMode="auto">
          <a:xfrm>
            <a:off x="539552" y="3148558"/>
            <a:ext cx="77057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 smtClean="0">
                <a:solidFill>
                  <a:srgbClr val="990000"/>
                </a:solidFill>
                <a:latin typeface="Verdana" pitchFamily="34" charset="0"/>
              </a:rPr>
              <a:t>PRATICARE L’APPRENDIMENTO COOPERATIVO</a:t>
            </a:r>
            <a:endParaRPr lang="it-IT" altLang="it-IT" b="1" dirty="0">
              <a:solidFill>
                <a:srgbClr val="990000"/>
              </a:solidFill>
              <a:latin typeface="Verdana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</a:t>
            </a:r>
            <a:r>
              <a:rPr lang="it-IT" altLang="it-IT" sz="2000" b="1" dirty="0" smtClean="0">
                <a:solidFill>
                  <a:srgbClr val="800000"/>
                </a:solidFill>
                <a:latin typeface="Calibri" pitchFamily="34" charset="0"/>
              </a:rPr>
              <a:t>       </a:t>
            </a:r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Anna  </a:t>
            </a:r>
            <a:r>
              <a:rPr lang="it-IT" altLang="it-IT" sz="1600" b="1" dirty="0">
                <a:solidFill>
                  <a:srgbClr val="800000"/>
                </a:solidFill>
                <a:latin typeface="Calibri" pitchFamily="34" charset="0"/>
              </a:rPr>
              <a:t>Segreto</a:t>
            </a:r>
          </a:p>
          <a:p>
            <a:pPr algn="r" eaLnBrk="1" hangingPunct="1"/>
            <a:r>
              <a:rPr lang="it-IT" altLang="it-IT" sz="1600" b="1" dirty="0" smtClean="0">
                <a:solidFill>
                  <a:srgbClr val="800000"/>
                </a:solidFill>
                <a:latin typeface="Calibri" pitchFamily="34" charset="0"/>
              </a:rPr>
              <a:t>Dicembre 2016</a:t>
            </a:r>
            <a:endParaRPr lang="it-IT" altLang="it-IT" sz="1600" b="1" dirty="0">
              <a:solidFill>
                <a:srgbClr val="800000"/>
              </a:solidFill>
              <a:latin typeface="Calibri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915816" y="4437112"/>
            <a:ext cx="2961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Riconnettiamoci</a:t>
            </a:r>
            <a:endParaRPr lang="it-IT" sz="3200" b="1" dirty="0">
              <a:solidFill>
                <a:srgbClr val="99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1026"/>
          <p:cNvSpPr>
            <a:spLocks noGrp="1"/>
          </p:cNvSpPr>
          <p:nvPr>
            <p:ph type="ctrTitle"/>
          </p:nvPr>
        </p:nvSpPr>
        <p:spPr>
          <a:xfrm>
            <a:off x="4067944" y="0"/>
            <a:ext cx="4968552" cy="828352"/>
          </a:xfrm>
        </p:spPr>
        <p:txBody>
          <a:bodyPr/>
          <a:lstStyle/>
          <a:p>
            <a:r>
              <a:rPr lang="it-IT" altLang="it-IT" sz="3200" b="1" dirty="0" smtClean="0">
                <a:solidFill>
                  <a:srgbClr val="990000"/>
                </a:solidFill>
                <a:latin typeface="Verdana" pitchFamily="34" charset="0"/>
                <a:ea typeface="ＭＳ Ｐゴシック" charset="-128"/>
              </a:rPr>
              <a:t>ORA TOCCA A VOI!</a:t>
            </a:r>
          </a:p>
        </p:txBody>
      </p:sp>
      <p:pic>
        <p:nvPicPr>
          <p:cNvPr id="7" name="Picture 4" descr="D:\Documenti\valutazione autentica\I.C. PRATO 2011.12\lavori in corso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5" y="1484784"/>
            <a:ext cx="372960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4355976" y="1052736"/>
            <a:ext cx="374441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Mettete per iscritto una reale attività cooperativa svolta nella vostra classe</a:t>
            </a:r>
            <a:r>
              <a:rPr lang="it-IT" sz="2400" b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it-IT" sz="2400" b="1" dirty="0">
              <a:solidFill>
                <a:srgbClr val="99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266372" y="2492896"/>
            <a:ext cx="3834019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proposta può ‘montare’ momenti collettivi, individuali, di coppia, di gruppo.</a:t>
            </a:r>
            <a:endParaRPr lang="it-IT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319972" y="4271286"/>
            <a:ext cx="3816424" cy="120032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Siate molto concreti 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nel descrivere le varie fasi 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attività.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vale 2"/>
          <p:cNvSpPr/>
          <p:nvPr/>
        </p:nvSpPr>
        <p:spPr>
          <a:xfrm rot="20795027">
            <a:off x="556511" y="244876"/>
            <a:ext cx="3134434" cy="141912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Organizzatevi in piccoli gruppi </a:t>
            </a:r>
          </a:p>
          <a:p>
            <a:pPr algn="ctr"/>
            <a:r>
              <a:rPr lang="it-IT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di progettazione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409728" y="5661248"/>
            <a:ext cx="302433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b="1" dirty="0" smtClean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nna.segreto@libero.it</a:t>
            </a:r>
            <a:endParaRPr lang="it-IT" b="1" dirty="0">
              <a:solidFill>
                <a:srgbClr val="99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>
          <a:xfrm>
            <a:off x="395619" y="116633"/>
            <a:ext cx="8352928" cy="11521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dirty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dirty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it-IT" altLang="it-IT" sz="3200" b="1" cap="none" dirty="0" smtClean="0">
                <a:solidFill>
                  <a:srgbClr val="FFFF0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APPRENDIMENTO COOPERATIVO</a:t>
            </a:r>
            <a: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it-IT" altLang="it-IT" sz="3200" b="1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it-IT" altLang="it-IT" sz="2400" b="1" dirty="0" smtClean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95536" y="3942204"/>
            <a:ext cx="3482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Trova qualcuno che </a:t>
            </a:r>
            <a:r>
              <a:rPr lang="it-IT" sz="3600" dirty="0" smtClean="0">
                <a:solidFill>
                  <a:srgbClr val="FFFF00"/>
                </a:solidFill>
                <a:latin typeface="Calibri" panose="020F0502020204030204" pitchFamily="34" charset="0"/>
              </a:rPr>
              <a:t>…</a:t>
            </a:r>
            <a:endParaRPr lang="it-IT" sz="3600" dirty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Immagine 5" descr="C:\Users\Anna\Documents\Memo pubblicazione\materiale lavorati -\II PARTE\omini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536504" cy="32534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/>
          <p:cNvSpPr txBox="1"/>
          <p:nvPr/>
        </p:nvSpPr>
        <p:spPr>
          <a:xfrm>
            <a:off x="95059" y="2060848"/>
            <a:ext cx="4083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Ripassino informale con …</a:t>
            </a:r>
            <a:endParaRPr lang="it-IT" sz="2800" b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8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D5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val 2"/>
          <p:cNvSpPr>
            <a:spLocks noChangeArrowheads="1"/>
          </p:cNvSpPr>
          <p:nvPr/>
        </p:nvSpPr>
        <p:spPr bwMode="auto">
          <a:xfrm>
            <a:off x="233975" y="136479"/>
            <a:ext cx="8686800" cy="5580856"/>
          </a:xfrm>
          <a:prstGeom prst="ellipse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it-IT" altLang="it-IT" dirty="0">
              <a:solidFill>
                <a:prstClr val="black"/>
              </a:solidFill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5888038" y="2492375"/>
            <a:ext cx="3255962" cy="1395413"/>
          </a:xfrm>
          <a:prstGeom prst="wedgeEllipseCallout">
            <a:avLst>
              <a:gd name="adj1" fmla="val 4167"/>
              <a:gd name="adj2" fmla="val 48787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Interdipendenza positiva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5580063" y="138113"/>
            <a:ext cx="3348037" cy="1524000"/>
          </a:xfrm>
          <a:prstGeom prst="wedgeEllipseCallout">
            <a:avLst>
              <a:gd name="adj1" fmla="val -17972"/>
              <a:gd name="adj2" fmla="val 37578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Interazione </a:t>
            </a:r>
            <a:r>
              <a:rPr lang="it-IT" altLang="it-IT" sz="2400" b="1" dirty="0" smtClean="0">
                <a:solidFill>
                  <a:srgbClr val="0033CC"/>
                </a:solidFill>
                <a:latin typeface="Calibri" pitchFamily="34" charset="0"/>
              </a:rPr>
              <a:t>promozionale</a:t>
            </a:r>
            <a:endParaRPr lang="it-IT" altLang="it-IT" sz="2400" b="1" dirty="0">
              <a:solidFill>
                <a:srgbClr val="0033CC"/>
              </a:solidFill>
              <a:latin typeface="Calibri" pitchFamily="34" charset="0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77788" y="198438"/>
            <a:ext cx="3384550" cy="1727200"/>
          </a:xfrm>
          <a:prstGeom prst="wedgeEllipseCallout">
            <a:avLst>
              <a:gd name="adj1" fmla="val -31898"/>
              <a:gd name="adj2" fmla="val -30208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Pratica di competenze sociali </a:t>
            </a: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77788" y="2608263"/>
            <a:ext cx="2971800" cy="1546225"/>
          </a:xfrm>
          <a:prstGeom prst="wedgeEllipseCallout">
            <a:avLst>
              <a:gd name="adj1" fmla="val -3081"/>
              <a:gd name="adj2" fmla="val 48372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</a:rPr>
              <a:t>Continua revisione del lavoro svolto</a:t>
            </a:r>
          </a:p>
        </p:txBody>
      </p:sp>
      <p:sp>
        <p:nvSpPr>
          <p:cNvPr id="11272" name="AutoShape 8"/>
          <p:cNvSpPr>
            <a:spLocks noChangeArrowheads="1"/>
          </p:cNvSpPr>
          <p:nvPr/>
        </p:nvSpPr>
        <p:spPr bwMode="auto">
          <a:xfrm>
            <a:off x="3067050" y="4333875"/>
            <a:ext cx="3384550" cy="1476375"/>
          </a:xfrm>
          <a:prstGeom prst="wedgeEllipseCallout">
            <a:avLst>
              <a:gd name="adj1" fmla="val 13380"/>
              <a:gd name="adj2" fmla="val 42560"/>
            </a:avLst>
          </a:prstGeom>
          <a:ln>
            <a:headEnd/>
            <a:tailEnd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Responsabilità individuale e </a:t>
            </a:r>
            <a:endParaRPr lang="it-IT" altLang="it-IT" sz="2400" b="1" dirty="0" smtClean="0">
              <a:solidFill>
                <a:srgbClr val="0033CC"/>
              </a:solidFill>
              <a:latin typeface="Calibri" pitchFamily="34" charset="0"/>
              <a:cs typeface="Times New Roman" charset="0"/>
            </a:endParaRPr>
          </a:p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di </a:t>
            </a:r>
            <a:r>
              <a:rPr lang="it-IT" altLang="it-IT" sz="2400" b="1" dirty="0">
                <a:solidFill>
                  <a:srgbClr val="0033CC"/>
                </a:solidFill>
                <a:latin typeface="Calibri" pitchFamily="34" charset="0"/>
                <a:cs typeface="Times New Roman" charset="0"/>
              </a:rPr>
              <a:t>gruppo </a:t>
            </a:r>
          </a:p>
        </p:txBody>
      </p:sp>
      <p:sp>
        <p:nvSpPr>
          <p:cNvPr id="12298" name="CasellaDiTesto 1"/>
          <p:cNvSpPr txBox="1">
            <a:spLocks noChangeArrowheads="1"/>
          </p:cNvSpPr>
          <p:nvPr/>
        </p:nvSpPr>
        <p:spPr bwMode="auto">
          <a:xfrm>
            <a:off x="2971800" y="1916113"/>
            <a:ext cx="30400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it-IT" altLang="it-IT" sz="2800" b="1">
                <a:solidFill>
                  <a:srgbClr val="000099"/>
                </a:solidFill>
                <a:latin typeface="Verdana" pitchFamily="34" charset="0"/>
                <a:cs typeface="Arial" charset="0"/>
              </a:rPr>
              <a:t>UN GRUPPO CHE     FUNZIONA …</a:t>
            </a:r>
          </a:p>
        </p:txBody>
      </p:sp>
      <p:sp>
        <p:nvSpPr>
          <p:cNvPr id="9" name="Callout con freccia a destra 8"/>
          <p:cNvSpPr/>
          <p:nvPr/>
        </p:nvSpPr>
        <p:spPr>
          <a:xfrm rot="19502809">
            <a:off x="193675" y="4219575"/>
            <a:ext cx="2990850" cy="1968500"/>
          </a:xfrm>
          <a:prstGeom prst="rightArrowCallou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K.Lewin</a:t>
            </a:r>
            <a:endParaRPr lang="it-IT" sz="2400" b="1" dirty="0">
              <a:solidFill>
                <a:srgbClr val="FFCC00"/>
              </a:solidFill>
            </a:endParaRPr>
          </a:p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M.Deutsch</a:t>
            </a:r>
            <a:endParaRPr lang="it-IT" sz="2400" b="1" dirty="0">
              <a:solidFill>
                <a:srgbClr val="FFCC00"/>
              </a:solidFill>
            </a:endParaRPr>
          </a:p>
          <a:p>
            <a:pPr algn="ctr">
              <a:defRPr/>
            </a:pPr>
            <a:r>
              <a:rPr lang="it-IT" sz="2400" b="1" dirty="0" err="1">
                <a:solidFill>
                  <a:srgbClr val="FFCC00"/>
                </a:solidFill>
              </a:rPr>
              <a:t>R.Lippitt</a:t>
            </a:r>
            <a:endParaRPr lang="it-IT" sz="2400" b="1" dirty="0">
              <a:solidFill>
                <a:srgbClr val="FFCC00"/>
              </a:solidFill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796700" y="4788326"/>
            <a:ext cx="2124075" cy="1938992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FFFF00"/>
                </a:solidFill>
                <a:latin typeface="Calibri" pitchFamily="34" charset="0"/>
              </a:rPr>
              <a:t>Johnson</a:t>
            </a:r>
          </a:p>
          <a:p>
            <a:pPr algn="ctr" eaLnBrk="1" hangingPunct="1">
              <a:defRPr/>
            </a:pPr>
            <a:r>
              <a:rPr lang="it-IT" altLang="it-IT" sz="2400" b="1" dirty="0" err="1" smtClean="0">
                <a:solidFill>
                  <a:srgbClr val="FFFF00"/>
                </a:solidFill>
                <a:latin typeface="Calibri" pitchFamily="34" charset="0"/>
              </a:rPr>
              <a:t>Kagan</a:t>
            </a:r>
            <a:endParaRPr lang="it-IT" altLang="it-IT" sz="24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it-IT" altLang="it-IT" sz="2400" b="1" dirty="0" err="1" smtClean="0">
                <a:solidFill>
                  <a:srgbClr val="FFFF00"/>
                </a:solidFill>
                <a:latin typeface="Calibri" pitchFamily="34" charset="0"/>
              </a:rPr>
              <a:t>Sharan</a:t>
            </a:r>
            <a:endParaRPr lang="it-IT" altLang="it-IT" sz="2400" b="1" dirty="0" smtClean="0">
              <a:solidFill>
                <a:srgbClr val="FFFF00"/>
              </a:solidFill>
              <a:latin typeface="Calibri" pitchFamily="34" charset="0"/>
            </a:endParaRPr>
          </a:p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FFFF00"/>
                </a:solidFill>
                <a:latin typeface="Calibri" pitchFamily="34" charset="0"/>
              </a:rPr>
              <a:t>Cohen</a:t>
            </a:r>
          </a:p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FFFF00"/>
                </a:solidFill>
                <a:latin typeface="Calibri" pitchFamily="34" charset="0"/>
              </a:rPr>
              <a:t>…</a:t>
            </a:r>
            <a:endParaRPr lang="it-IT" altLang="it-IT" sz="24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71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r>
              <a:rPr lang="it-IT" sz="3200" b="1" spc="0" dirty="0" smtClean="0">
                <a:ln>
                  <a:noFill/>
                </a:ln>
                <a:solidFill>
                  <a:srgbClr val="99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RICONNETTIAMOCI</a:t>
            </a:r>
            <a:endParaRPr lang="it-IT" sz="3200" b="1" spc="0" dirty="0">
              <a:ln>
                <a:noFill/>
              </a:ln>
              <a:solidFill>
                <a:srgbClr val="99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7" descr="img-costruzioni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84" y="1196752"/>
            <a:ext cx="489654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metto 2 3"/>
          <p:cNvSpPr/>
          <p:nvPr/>
        </p:nvSpPr>
        <p:spPr>
          <a:xfrm>
            <a:off x="7020272" y="411002"/>
            <a:ext cx="2232248" cy="1800200"/>
          </a:xfrm>
          <a:prstGeom prst="wedgeRoundRectCallout">
            <a:avLst>
              <a:gd name="adj1" fmla="val 40549"/>
              <a:gd name="adj2" fmla="val -65912"/>
              <a:gd name="adj3" fmla="val 16667"/>
            </a:avLst>
          </a:prstGeom>
          <a:solidFill>
            <a:srgbClr val="0033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i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A che punto siamo?</a:t>
            </a: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9020"/>
            <a:ext cx="2259043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umetto 2 7"/>
          <p:cNvSpPr/>
          <p:nvPr/>
        </p:nvSpPr>
        <p:spPr>
          <a:xfrm>
            <a:off x="1331640" y="2492896"/>
            <a:ext cx="2232248" cy="960359"/>
          </a:xfrm>
          <a:prstGeom prst="wedgeRoundRectCallout">
            <a:avLst>
              <a:gd name="adj1" fmla="val -34294"/>
              <a:gd name="adj2" fmla="val 8951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it-IT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Ehm, ehm, …</a:t>
            </a:r>
            <a:endParaRPr lang="it-IT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Fumetto 2 8"/>
          <p:cNvSpPr/>
          <p:nvPr/>
        </p:nvSpPr>
        <p:spPr>
          <a:xfrm>
            <a:off x="2487080" y="3789040"/>
            <a:ext cx="2660984" cy="1512168"/>
          </a:xfrm>
          <a:prstGeom prst="wedgeRoundRectCallout">
            <a:avLst>
              <a:gd name="adj1" fmla="val -64237"/>
              <a:gd name="adj2" fmla="val 449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buNone/>
              <a:defRPr/>
            </a:pPr>
            <a:r>
              <a:rPr lang="it-IT" sz="28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Aspettavo</a:t>
            </a:r>
          </a:p>
          <a:p>
            <a:pPr>
              <a:buNone/>
              <a:defRPr/>
            </a:pPr>
            <a:r>
              <a:rPr lang="it-IT" sz="2800" b="1" i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esempi concreti.</a:t>
            </a:r>
            <a:endParaRPr lang="it-IT" sz="28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34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/>
          </p:cNvSpPr>
          <p:nvPr>
            <p:ph type="ctrTitle"/>
          </p:nvPr>
        </p:nvSpPr>
        <p:spPr>
          <a:xfrm>
            <a:off x="0" y="332656"/>
            <a:ext cx="7020272" cy="1151409"/>
          </a:xfrm>
        </p:spPr>
        <p:txBody>
          <a:bodyPr/>
          <a:lstStyle/>
          <a:p>
            <a:pPr algn="l"/>
            <a:r>
              <a:rPr lang="it-IT" altLang="it-IT" sz="3200" b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ACCOGLIAMO L’ACCORATO APPELLO!</a:t>
            </a:r>
          </a:p>
        </p:txBody>
      </p:sp>
      <p:sp>
        <p:nvSpPr>
          <p:cNvPr id="15363" name="Rettangolo 3"/>
          <p:cNvSpPr>
            <a:spLocks noChangeArrowheads="1"/>
          </p:cNvSpPr>
          <p:nvPr/>
        </p:nvSpPr>
        <p:spPr bwMode="auto">
          <a:xfrm>
            <a:off x="224309" y="2132856"/>
            <a:ext cx="4749230" cy="13849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Progettate in </a:t>
            </a: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piccoli gruppi una </a:t>
            </a: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reale attività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per </a:t>
            </a: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la vostra classe</a:t>
            </a:r>
            <a:r>
              <a:rPr lang="it-IT" altLang="it-IT" sz="2000" b="1" dirty="0">
                <a:solidFill>
                  <a:srgbClr val="0033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5365" name="CasellaDiTesto 6"/>
          <p:cNvSpPr txBox="1">
            <a:spLocks noChangeArrowheads="1"/>
          </p:cNvSpPr>
          <p:nvPr/>
        </p:nvSpPr>
        <p:spPr bwMode="auto">
          <a:xfrm>
            <a:off x="251520" y="4077072"/>
            <a:ext cx="3744416" cy="95410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Utilizzate </a:t>
            </a: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una o più strutture.</a:t>
            </a:r>
            <a:endParaRPr lang="it-IT" altLang="it-IT" sz="2800" b="1" dirty="0">
              <a:solidFill>
                <a:srgbClr val="003300"/>
              </a:solidFill>
              <a:latin typeface="Calibri" pitchFamily="34" charset="0"/>
            </a:endParaRPr>
          </a:p>
        </p:txBody>
      </p:sp>
      <p:pic>
        <p:nvPicPr>
          <p:cNvPr id="15371" name="Picture 4" descr="D:\Documenti\valutazione autentica\I.C. PRATO 2011.12\lavori in corso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3240360" cy="259228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1" name="Rectangle 1029"/>
          <p:cNvSpPr>
            <a:spLocks noChangeArrowheads="1"/>
          </p:cNvSpPr>
          <p:nvPr/>
        </p:nvSpPr>
        <p:spPr bwMode="auto">
          <a:xfrm>
            <a:off x="4816703" y="4309258"/>
            <a:ext cx="3897312" cy="1754187"/>
          </a:xfrm>
          <a:prstGeom prst="rect">
            <a:avLst/>
          </a:prstGeom>
          <a:ln>
            <a:solidFill>
              <a:srgbClr val="0033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</a:rPr>
              <a:t>PRENDETE TUTTE LE DECISIONI CONNESSE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</a:rPr>
              <a:t>Lasciate in sospeso dove non vi sentite sicuri.</a:t>
            </a:r>
            <a:endParaRPr lang="it-IT" altLang="it-IT" sz="2400" b="1" dirty="0">
              <a:solidFill>
                <a:srgbClr val="003300"/>
              </a:solidFill>
              <a:latin typeface="Calibri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79898" y="55544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it-IT" b="1" dirty="0" smtClean="0">
                <a:solidFill>
                  <a:srgbClr val="8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nna.segreto@libero.it</a:t>
            </a:r>
            <a:endParaRPr lang="it-IT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22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body" idx="4294967295"/>
          </p:nvPr>
        </p:nvSpPr>
        <p:spPr>
          <a:xfrm>
            <a:off x="1066800" y="152400"/>
            <a:ext cx="7848600" cy="6400800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it-IT" altLang="it-IT" sz="2500" b="1" smtClean="0">
              <a:solidFill>
                <a:srgbClr val="DDF53D"/>
              </a:solidFill>
              <a:ea typeface="ＭＳ Ｐゴシック" pitchFamily="34" charset="-128"/>
            </a:endParaRPr>
          </a:p>
          <a:p>
            <a:pPr>
              <a:buFont typeface="Arial" charset="0"/>
              <a:buNone/>
            </a:pPr>
            <a:endParaRPr lang="it-IT" altLang="it-IT" smtClean="0">
              <a:ea typeface="ＭＳ Ｐゴシック" pitchFamily="34" charset="-128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3433763" y="2765425"/>
            <a:ext cx="2274887" cy="1174750"/>
          </a:xfrm>
          <a:prstGeom prst="rect">
            <a:avLst/>
          </a:prstGeom>
          <a:gradFill rotWithShape="0">
            <a:gsLst>
              <a:gs pos="0">
                <a:srgbClr val="9BC1FF"/>
              </a:gs>
              <a:gs pos="100000">
                <a:srgbClr val="3F80CD"/>
              </a:gs>
            </a:gsLst>
            <a:lin ang="5400000"/>
          </a:gradFill>
          <a:ln w="76200" cmpd="tri">
            <a:solidFill>
              <a:srgbClr val="4A7EBB"/>
            </a:solidFill>
            <a:miter lim="800000"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91440" bIns="9144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500" b="1" u="sng">
                <a:solidFill>
                  <a:srgbClr val="17365D"/>
                </a:solidFill>
              </a:rPr>
              <a:t>PROGETTARE ATTIVITA’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500" b="1" u="sng">
                <a:solidFill>
                  <a:srgbClr val="17365D"/>
                </a:solidFill>
              </a:rPr>
              <a:t>COOPERATIVE</a:t>
            </a:r>
          </a:p>
        </p:txBody>
      </p:sp>
      <p:sp>
        <p:nvSpPr>
          <p:cNvPr id="210948" name="AutoShape 4"/>
          <p:cNvSpPr>
            <a:spLocks noChangeArrowheads="1"/>
          </p:cNvSpPr>
          <p:nvPr/>
        </p:nvSpPr>
        <p:spPr bwMode="auto">
          <a:xfrm>
            <a:off x="0" y="-76200"/>
            <a:ext cx="9144000" cy="6858000"/>
          </a:xfrm>
          <a:prstGeom prst="wedgeRoundRectCallout">
            <a:avLst>
              <a:gd name="adj1" fmla="val -9375"/>
              <a:gd name="adj2" fmla="val 9560"/>
              <a:gd name="adj3" fmla="val 16667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algn="ctr">
              <a:defRPr/>
            </a:pPr>
            <a:endParaRPr lang="it-IT" altLang="it-IT" sz="3200" dirty="0">
              <a:solidFill>
                <a:prstClr val="blac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anose="020F0502020204030204" pitchFamily="34" charset="0"/>
              <a:ea typeface="ＭＳ Ｐゴシック" charset="-128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3429000" y="2100792"/>
            <a:ext cx="2274887" cy="1282700"/>
          </a:xfrm>
          <a:prstGeom prst="rect">
            <a:avLst/>
          </a:prstGeom>
          <a:solidFill>
            <a:srgbClr val="FFC000"/>
          </a:solidFill>
          <a:ln w="76200" cmpd="tri">
            <a:solidFill>
              <a:srgbClr val="4A7EBB"/>
            </a:solidFill>
            <a:miter lim="800000"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91440" bIns="9144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17365D"/>
                </a:solidFill>
              </a:rPr>
              <a:t>PROGETTARE ATTIVITA’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17365D"/>
                </a:solidFill>
              </a:rPr>
              <a:t>COOPERATIVE</a:t>
            </a:r>
          </a:p>
        </p:txBody>
      </p:sp>
      <p:sp>
        <p:nvSpPr>
          <p:cNvPr id="4102" name="AutoShape 5"/>
          <p:cNvSpPr>
            <a:spLocks noChangeArrowheads="1"/>
          </p:cNvSpPr>
          <p:nvPr/>
        </p:nvSpPr>
        <p:spPr bwMode="auto">
          <a:xfrm>
            <a:off x="107504" y="1581150"/>
            <a:ext cx="2594947" cy="198585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4A7EBB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91440" bIns="9144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Traguardo di competenza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obiettivi di apprendimento</a:t>
            </a:r>
          </a:p>
        </p:txBody>
      </p:sp>
      <p:sp>
        <p:nvSpPr>
          <p:cNvPr id="4103" name="AutoShape 8"/>
          <p:cNvSpPr>
            <a:spLocks noGrp="1" noChangeArrowheads="1"/>
          </p:cNvSpPr>
          <p:nvPr>
            <p:ph type="title" idx="4294967295"/>
          </p:nvPr>
        </p:nvSpPr>
        <p:spPr>
          <a:xfrm>
            <a:off x="1983272" y="573765"/>
            <a:ext cx="2292238" cy="715089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/>
          <a:p>
            <a:pPr algn="ctr"/>
            <a:r>
              <a:rPr lang="it-IT" altLang="it-IT" sz="1800" b="1" dirty="0" smtClean="0">
                <a:solidFill>
                  <a:srgbClr val="003399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Contenuto/</a:t>
            </a:r>
            <a:br>
              <a:rPr lang="it-IT" altLang="it-IT" sz="1800" b="1" dirty="0" smtClean="0">
                <a:solidFill>
                  <a:srgbClr val="003399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</a:br>
            <a:r>
              <a:rPr lang="it-IT" altLang="it-IT" sz="1800" b="1" dirty="0" smtClean="0">
                <a:solidFill>
                  <a:srgbClr val="003399"/>
                </a:solidFill>
                <a:effectLst/>
                <a:latin typeface="Calibri" panose="020F0502020204030204" pitchFamily="34" charset="0"/>
                <a:ea typeface="ＭＳ Ｐゴシック" pitchFamily="34" charset="-128"/>
              </a:rPr>
              <a:t>argomento</a:t>
            </a:r>
          </a:p>
        </p:txBody>
      </p:sp>
      <p:sp>
        <p:nvSpPr>
          <p:cNvPr id="4104" name="AutoShape 7"/>
          <p:cNvSpPr>
            <a:spLocks noChangeArrowheads="1"/>
          </p:cNvSpPr>
          <p:nvPr/>
        </p:nvSpPr>
        <p:spPr bwMode="auto">
          <a:xfrm>
            <a:off x="4724399" y="282574"/>
            <a:ext cx="2162455" cy="129747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4A7EBB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91440" bIns="9144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003399"/>
                </a:solidFill>
              </a:rPr>
              <a:t>Processi e sequenza di lavoro</a:t>
            </a:r>
          </a:p>
        </p:txBody>
      </p:sp>
      <p:sp>
        <p:nvSpPr>
          <p:cNvPr id="4105" name="AutoShape 6"/>
          <p:cNvSpPr>
            <a:spLocks noChangeArrowheads="1"/>
          </p:cNvSpPr>
          <p:nvPr/>
        </p:nvSpPr>
        <p:spPr bwMode="auto">
          <a:xfrm>
            <a:off x="6858000" y="1200150"/>
            <a:ext cx="1868722" cy="947876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4A7EBB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tIns="91440" bIns="9144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003399"/>
                </a:solidFill>
              </a:rPr>
              <a:t>Strutture cooperative</a:t>
            </a:r>
          </a:p>
        </p:txBody>
      </p:sp>
      <p:sp>
        <p:nvSpPr>
          <p:cNvPr id="4106" name="AutoShape 8"/>
          <p:cNvSpPr>
            <a:spLocks noChangeArrowheads="1"/>
          </p:cNvSpPr>
          <p:nvPr/>
        </p:nvSpPr>
        <p:spPr bwMode="auto">
          <a:xfrm>
            <a:off x="6705599" y="2335118"/>
            <a:ext cx="2508447" cy="1021556"/>
          </a:xfrm>
          <a:prstGeom prst="roundRect">
            <a:avLst>
              <a:gd name="adj" fmla="val 16667"/>
            </a:avLst>
          </a:prstGeom>
          <a:solidFill>
            <a:srgbClr val="EEEC9E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003399"/>
                </a:solidFill>
              </a:rPr>
              <a:t>Costituzione dei gruppi: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 dirty="0">
                <a:solidFill>
                  <a:srgbClr val="003399"/>
                </a:solidFill>
              </a:rPr>
              <a:t>grandezza e criteri</a:t>
            </a:r>
          </a:p>
        </p:txBody>
      </p:sp>
      <p:sp>
        <p:nvSpPr>
          <p:cNvPr id="4107" name="AutoShape 8"/>
          <p:cNvSpPr>
            <a:spLocks noChangeArrowheads="1"/>
          </p:cNvSpPr>
          <p:nvPr/>
        </p:nvSpPr>
        <p:spPr bwMode="auto">
          <a:xfrm>
            <a:off x="6170275" y="3676622"/>
            <a:ext cx="3027436" cy="1021556"/>
          </a:xfrm>
          <a:prstGeom prst="roundRect">
            <a:avLst>
              <a:gd name="adj" fmla="val 16667"/>
            </a:avLst>
          </a:prstGeom>
          <a:solidFill>
            <a:srgbClr val="EEEC9E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Obiettivi di competenza sociale e modalità di insegnamento</a:t>
            </a:r>
          </a:p>
        </p:txBody>
      </p:sp>
      <p:sp>
        <p:nvSpPr>
          <p:cNvPr id="4108" name="AutoShape 8"/>
          <p:cNvSpPr>
            <a:spLocks noChangeArrowheads="1"/>
          </p:cNvSpPr>
          <p:nvPr/>
        </p:nvSpPr>
        <p:spPr bwMode="auto">
          <a:xfrm>
            <a:off x="3479800" y="4102970"/>
            <a:ext cx="2421950" cy="715089"/>
          </a:xfrm>
          <a:prstGeom prst="roundRect">
            <a:avLst>
              <a:gd name="adj" fmla="val 16667"/>
            </a:avLst>
          </a:prstGeom>
          <a:solidFill>
            <a:srgbClr val="EEEC9E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Criteri e modalità di valutazione</a:t>
            </a:r>
          </a:p>
        </p:txBody>
      </p:sp>
      <p:sp>
        <p:nvSpPr>
          <p:cNvPr id="4109" name="AutoShape 8"/>
          <p:cNvSpPr>
            <a:spLocks noChangeArrowheads="1"/>
          </p:cNvSpPr>
          <p:nvPr/>
        </p:nvSpPr>
        <p:spPr bwMode="auto">
          <a:xfrm>
            <a:off x="575080" y="3926996"/>
            <a:ext cx="2396720" cy="408623"/>
          </a:xfrm>
          <a:prstGeom prst="roundRect">
            <a:avLst>
              <a:gd name="adj" fmla="val 16667"/>
            </a:avLst>
          </a:prstGeom>
          <a:solidFill>
            <a:srgbClr val="EEEC9E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Revisione: come?</a:t>
            </a:r>
          </a:p>
        </p:txBody>
      </p:sp>
      <p:sp>
        <p:nvSpPr>
          <p:cNvPr id="4110" name="AutoShape 8"/>
          <p:cNvSpPr>
            <a:spLocks noChangeArrowheads="1"/>
          </p:cNvSpPr>
          <p:nvPr/>
        </p:nvSpPr>
        <p:spPr bwMode="auto">
          <a:xfrm>
            <a:off x="685799" y="4822821"/>
            <a:ext cx="2141826" cy="408623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Materiali</a:t>
            </a:r>
          </a:p>
        </p:txBody>
      </p:sp>
      <p:sp>
        <p:nvSpPr>
          <p:cNvPr id="4111" name="AutoShape 8"/>
          <p:cNvSpPr>
            <a:spLocks noChangeArrowheads="1"/>
          </p:cNvSpPr>
          <p:nvPr/>
        </p:nvSpPr>
        <p:spPr bwMode="auto">
          <a:xfrm>
            <a:off x="3513424" y="4972855"/>
            <a:ext cx="2421950" cy="715089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Organizzazione degli spazi</a:t>
            </a:r>
          </a:p>
        </p:txBody>
      </p:sp>
      <p:sp>
        <p:nvSpPr>
          <p:cNvPr id="4112" name="AutoShape 8"/>
          <p:cNvSpPr>
            <a:spLocks noChangeArrowheads="1"/>
          </p:cNvSpPr>
          <p:nvPr/>
        </p:nvSpPr>
        <p:spPr bwMode="auto">
          <a:xfrm>
            <a:off x="6324600" y="4921777"/>
            <a:ext cx="2396720" cy="408623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Tempi prevedibili</a:t>
            </a:r>
          </a:p>
        </p:txBody>
      </p:sp>
      <p:sp>
        <p:nvSpPr>
          <p:cNvPr id="4113" name="AutoShape 8"/>
          <p:cNvSpPr>
            <a:spLocks noChangeArrowheads="1"/>
          </p:cNvSpPr>
          <p:nvPr/>
        </p:nvSpPr>
        <p:spPr bwMode="auto">
          <a:xfrm>
            <a:off x="1616650" y="5805264"/>
            <a:ext cx="2421950" cy="715089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Strategie in relazione a particolari situazioni</a:t>
            </a:r>
          </a:p>
        </p:txBody>
      </p:sp>
      <p:sp>
        <p:nvSpPr>
          <p:cNvPr id="4114" name="AutoShape 8"/>
          <p:cNvSpPr>
            <a:spLocks noChangeArrowheads="1"/>
          </p:cNvSpPr>
          <p:nvPr/>
        </p:nvSpPr>
        <p:spPr bwMode="auto">
          <a:xfrm>
            <a:off x="5486400" y="5805106"/>
            <a:ext cx="2494032" cy="715089"/>
          </a:xfrm>
          <a:prstGeom prst="roundRect">
            <a:avLst>
              <a:gd name="adj" fmla="val 16667"/>
            </a:avLst>
          </a:prstGeom>
          <a:solidFill>
            <a:srgbClr val="66FF33"/>
          </a:solidFill>
          <a:ln w="19050">
            <a:solidFill>
              <a:srgbClr val="FF9900"/>
            </a:solidFill>
            <a:round/>
            <a:headEnd/>
            <a:tailEnd/>
          </a:ln>
          <a:effectLst>
            <a:outerShdw dist="25400" dir="5400000" algn="ctr" rotWithShape="0">
              <a:srgbClr val="808080">
                <a:alpha val="35001"/>
              </a:srgbClr>
            </a:outerShdw>
          </a:effectLst>
        </p:spPr>
        <p:txBody>
          <a:bodyPr wrap="square" anchor="b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577850" indent="-29527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860425" indent="-282575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143000" indent="-282575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1425575" indent="-282575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18827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3399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27971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254375" indent="-282575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rgbClr val="003399"/>
                </a:solidFill>
              </a:rPr>
              <a:t>Gestione della classe: strategie</a:t>
            </a:r>
          </a:p>
        </p:txBody>
      </p:sp>
    </p:spTree>
    <p:extLst>
      <p:ext uri="{BB962C8B-B14F-4D97-AF65-F5344CB8AC3E}">
        <p14:creationId xmlns:p14="http://schemas.microsoft.com/office/powerpoint/2010/main" val="103358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600" b="1" cap="none" dirty="0" smtClean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</a:t>
            </a:r>
            <a:r>
              <a:rPr lang="it-IT" sz="3600" b="1" cap="none" dirty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NOSTRE </a:t>
            </a:r>
            <a:r>
              <a:rPr lang="it-IT" sz="3600" b="1" cap="none" dirty="0" smtClean="0">
                <a:solidFill>
                  <a:srgbClr val="FFFF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BOZZE</a:t>
            </a:r>
            <a:r>
              <a:rPr lang="it-IT" b="1" cap="non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b="1" cap="none" dirty="0">
                <a:solidFill>
                  <a:srgbClr val="C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b="1" cap="none" dirty="0">
              <a:solidFill>
                <a:srgbClr val="C0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898536"/>
              </p:ext>
            </p:extLst>
          </p:nvPr>
        </p:nvGraphicFramePr>
        <p:xfrm>
          <a:off x="251520" y="908720"/>
          <a:ext cx="8686800" cy="1376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4464496"/>
                <a:gridCol w="3286200"/>
              </a:tblGrid>
              <a:tr h="432048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it-IT" b="1" dirty="0" smtClean="0">
                          <a:latin typeface="Calibri" panose="020F0502020204030204" pitchFamily="34" charset="0"/>
                        </a:rPr>
                        <a:t>P. 5^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L’aria settembrina</a:t>
                      </a:r>
                    </a:p>
                    <a:p>
                      <a:r>
                        <a:rPr lang="it-IT" sz="16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</a:rPr>
                        <a:t>Combinazione di cifre</a:t>
                      </a:r>
                      <a:endParaRPr lang="it-IT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i="1" dirty="0" smtClean="0">
                          <a:latin typeface="Calibri" panose="020F0502020204030204" pitchFamily="34" charset="0"/>
                        </a:rPr>
                        <a:t>Insegnati della</a:t>
                      </a:r>
                      <a:r>
                        <a:rPr lang="it-IT" sz="1400" b="1" i="1" baseline="0" dirty="0" smtClean="0">
                          <a:latin typeface="Calibri" panose="020F0502020204030204" pitchFamily="34" charset="0"/>
                        </a:rPr>
                        <a:t> classe V C</a:t>
                      </a:r>
                      <a:endParaRPr lang="it-IT" sz="1400" b="1" i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endParaRPr lang="it-IT" b="1" dirty="0" smtClean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b="1" dirty="0">
                        <a:solidFill>
                          <a:schemeClr val="bg2">
                            <a:lumMod val="50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b="0" i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umetto 1 2"/>
          <p:cNvSpPr/>
          <p:nvPr/>
        </p:nvSpPr>
        <p:spPr>
          <a:xfrm>
            <a:off x="539552" y="3356992"/>
            <a:ext cx="7992888" cy="2880320"/>
          </a:xfrm>
          <a:prstGeom prst="wedgeRectCallout">
            <a:avLst>
              <a:gd name="adj1" fmla="val -57581"/>
              <a:gd name="adj2" fmla="val 10700"/>
            </a:avLst>
          </a:prstGeom>
          <a:ln>
            <a:solidFill>
              <a:srgbClr val="FF99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Ricavate dalla progettazione tutte le voci </a:t>
            </a:r>
          </a:p>
          <a:p>
            <a:pPr algn="ctr"/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 potete registrare</a:t>
            </a:r>
          </a:p>
          <a:p>
            <a:pPr algn="ctr"/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nella griglia.</a:t>
            </a:r>
          </a:p>
          <a:p>
            <a:pPr algn="ctr"/>
            <a:endParaRPr lang="it-IT" sz="2200" b="1" dirty="0" smtClean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Potete scegliere tra ‘L’aria settembrina’ </a:t>
            </a:r>
            <a:r>
              <a:rPr lang="it-IT" sz="2200" b="1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‘Combinazione di cifre’.</a:t>
            </a:r>
          </a:p>
          <a:p>
            <a:pPr algn="ctr"/>
            <a:endParaRPr lang="it-IT" sz="22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 decisioni o procedure non sono esplicitate?</a:t>
            </a:r>
            <a:endParaRPr lang="it-IT" sz="2200" b="1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574" y="1572699"/>
            <a:ext cx="2234841" cy="205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ergamena 1 6"/>
          <p:cNvSpPr/>
          <p:nvPr/>
        </p:nvSpPr>
        <p:spPr bwMode="auto">
          <a:xfrm rot="860070">
            <a:off x="5893483" y="2220076"/>
            <a:ext cx="3031928" cy="1358806"/>
          </a:xfrm>
          <a:prstGeom prst="verticalScroll">
            <a:avLst/>
          </a:prstGeom>
          <a:ln>
            <a:headEnd type="none" w="med" len="med"/>
            <a:tailEnd type="none" w="med" len="med"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it-IT" sz="3200" b="1" dirty="0" smtClean="0">
                <a:solidFill>
                  <a:srgbClr val="003300"/>
                </a:solidFill>
                <a:latin typeface="Calibri" pitchFamily="34" charset="0"/>
                <a:cs typeface="Times New Roman" pitchFamily="18" charset="0"/>
              </a:rPr>
              <a:t>GRIGLIA PER REGISTRARE</a:t>
            </a:r>
          </a:p>
        </p:txBody>
      </p:sp>
    </p:spTree>
    <p:extLst>
      <p:ext uri="{BB962C8B-B14F-4D97-AF65-F5344CB8AC3E}">
        <p14:creationId xmlns:p14="http://schemas.microsoft.com/office/powerpoint/2010/main" val="498078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79208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 ALTRO ESEMPIO </a:t>
            </a:r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 </a:t>
            </a:r>
            <a:r>
              <a:rPr lang="it-IT" sz="32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PROGETTAZIONE</a:t>
            </a:r>
            <a:endParaRPr lang="it-IT" sz="32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metto 2 3"/>
          <p:cNvSpPr/>
          <p:nvPr/>
        </p:nvSpPr>
        <p:spPr>
          <a:xfrm>
            <a:off x="5415474" y="3105317"/>
            <a:ext cx="3168352" cy="2232248"/>
          </a:xfrm>
          <a:prstGeom prst="wedgeRoundRectCallout">
            <a:avLst>
              <a:gd name="adj1" fmla="val 65774"/>
              <a:gd name="adj2" fmla="val 958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 voci della griglia</a:t>
            </a:r>
          </a:p>
          <a:p>
            <a:pPr algn="ctr"/>
            <a:r>
              <a:rPr lang="it-IT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iconoscete in  questa </a:t>
            </a:r>
          </a:p>
          <a:p>
            <a:pPr algn="ctr"/>
            <a:r>
              <a:rPr lang="it-IT" sz="24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24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rogettazione?</a:t>
            </a:r>
            <a:endParaRPr lang="it-IT" sz="24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11560" y="4998050"/>
            <a:ext cx="2251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Adele </a:t>
            </a:r>
            <a:r>
              <a:rPr lang="it-IT" i="1" dirty="0" err="1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Biasco</a:t>
            </a:r>
            <a:r>
              <a:rPr lang="it-IT" i="1" dirty="0" smtClean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Modena</a:t>
            </a:r>
            <a:endParaRPr lang="it-IT" i="1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69534"/>
            <a:ext cx="46101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6228184" y="1484784"/>
            <a:ext cx="2448272" cy="1200329"/>
          </a:xfrm>
          <a:prstGeom prst="rect">
            <a:avLst/>
          </a:prstGeom>
          <a:ln w="38100">
            <a:solidFill>
              <a:srgbClr val="FF99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PESO LORDO, 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PESO NETTO,</a:t>
            </a:r>
          </a:p>
          <a:p>
            <a:r>
              <a:rPr lang="it-IT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TARA</a:t>
            </a:r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28631" y="5805264"/>
            <a:ext cx="806489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http://memoesperienze.comune.modena.it/appr_cooperativo/index.html </a:t>
            </a:r>
          </a:p>
        </p:txBody>
      </p:sp>
    </p:spTree>
    <p:extLst>
      <p:ext uri="{BB962C8B-B14F-4D97-AF65-F5344CB8AC3E}">
        <p14:creationId xmlns:p14="http://schemas.microsoft.com/office/powerpoint/2010/main" val="147077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51520" y="224644"/>
            <a:ext cx="4464496" cy="64087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Obiettivi di apprendimento</a:t>
            </a:r>
          </a:p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Obiettivi di competenza sociale</a:t>
            </a:r>
          </a:p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Esplicitazione strutture </a:t>
            </a:r>
          </a:p>
          <a:p>
            <a:pPr>
              <a:spcBef>
                <a:spcPts val="0"/>
              </a:spcBef>
            </a:pPr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Chiara alternanza: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2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2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frontale, individuale, coppia, gruppo </a:t>
            </a:r>
          </a:p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Input per revisione</a:t>
            </a:r>
          </a:p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Materiali </a:t>
            </a:r>
          </a:p>
          <a:p>
            <a:pPr lvl="1"/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Testo problemi</a:t>
            </a:r>
          </a:p>
          <a:p>
            <a:pPr lvl="1"/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Copione di lavoro</a:t>
            </a:r>
          </a:p>
          <a:p>
            <a:pPr lvl="1"/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Scheda per revisione</a:t>
            </a:r>
          </a:p>
          <a:p>
            <a:pPr lvl="1"/>
            <a:r>
              <a:rPr lang="it-IT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Strategie di gestione:</a:t>
            </a:r>
          </a:p>
          <a:p>
            <a:pPr lvl="1"/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Richiesta aiuto </a:t>
            </a:r>
            <a:r>
              <a:rPr lang="it-IT" sz="2000" b="1" i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</a:t>
            </a:r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it-IT" sz="2000" b="1" i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Segnali convenzionali</a:t>
            </a:r>
          </a:p>
          <a:p>
            <a:pPr marL="271463" lvl="1" indent="-271463"/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Commenti separati</a:t>
            </a:r>
          </a:p>
          <a:p>
            <a:pPr marL="271463" lvl="1" indent="-271463"/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pPr lvl="1"/>
            <a:endParaRPr lang="it-IT" sz="2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it-IT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292080" y="3429000"/>
            <a:ext cx="3240360" cy="27392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it-IT" sz="2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Modalità di insegnamento delle abilità sociali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Criteri e modalità di valutazione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5" name="Freccia a sinistra 4"/>
          <p:cNvSpPr/>
          <p:nvPr/>
        </p:nvSpPr>
        <p:spPr>
          <a:xfrm>
            <a:off x="5148064" y="260648"/>
            <a:ext cx="3096344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PRESENTI</a:t>
            </a:r>
            <a:endParaRPr lang="it-IT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Freccia a sinistra 5"/>
          <p:cNvSpPr/>
          <p:nvPr/>
        </p:nvSpPr>
        <p:spPr>
          <a:xfrm rot="18497329">
            <a:off x="5928890" y="1466210"/>
            <a:ext cx="2880320" cy="1000187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NON PRESENTI</a:t>
            </a:r>
            <a:endParaRPr lang="it-IT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1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8862</TotalTime>
  <Words>360</Words>
  <Application>Microsoft Office PowerPoint</Application>
  <PresentationFormat>Presentazione su schermo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2" baseType="lpstr">
      <vt:lpstr>Carta</vt:lpstr>
      <vt:lpstr>Terra</vt:lpstr>
      <vt:lpstr>Presentazione standard di PowerPoint</vt:lpstr>
      <vt:lpstr>    APPRENDIMENTO COOPERATIVO </vt:lpstr>
      <vt:lpstr>Presentazione standard di PowerPoint</vt:lpstr>
      <vt:lpstr>RICONNETTIAMOCI</vt:lpstr>
      <vt:lpstr>ACCOGLIAMO L’ACCORATO APPELLO!</vt:lpstr>
      <vt:lpstr>Contenuto/ argomento</vt:lpstr>
      <vt:lpstr>LE NOSTRE BOZZE </vt:lpstr>
      <vt:lpstr>UN ALTRO ESEMPIO  DI PROGETTAZIONE</vt:lpstr>
      <vt:lpstr>Presentazione standard di PowerPoint</vt:lpstr>
      <vt:lpstr>ORA TOCCA A VOI!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835</cp:revision>
  <cp:lastPrinted>2016-12-05T11:04:21Z</cp:lastPrinted>
  <dcterms:created xsi:type="dcterms:W3CDTF">2011-09-04T18:28:19Z</dcterms:created>
  <dcterms:modified xsi:type="dcterms:W3CDTF">2016-12-08T07:37:08Z</dcterms:modified>
</cp:coreProperties>
</file>