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1" r:id="rId1"/>
    <p:sldMasterId id="2147484469" r:id="rId2"/>
  </p:sldMasterIdLst>
  <p:notesMasterIdLst>
    <p:notesMasterId r:id="rId22"/>
  </p:notesMasterIdLst>
  <p:handoutMasterIdLst>
    <p:handoutMasterId r:id="rId23"/>
  </p:handoutMasterIdLst>
  <p:sldIdLst>
    <p:sldId id="536" r:id="rId3"/>
    <p:sldId id="496" r:id="rId4"/>
    <p:sldId id="497" r:id="rId5"/>
    <p:sldId id="498" r:id="rId6"/>
    <p:sldId id="535" r:id="rId7"/>
    <p:sldId id="500" r:id="rId8"/>
    <p:sldId id="502" r:id="rId9"/>
    <p:sldId id="537" r:id="rId10"/>
    <p:sldId id="503" r:id="rId11"/>
    <p:sldId id="504" r:id="rId12"/>
    <p:sldId id="505" r:id="rId13"/>
    <p:sldId id="528" r:id="rId14"/>
    <p:sldId id="529" r:id="rId15"/>
    <p:sldId id="530" r:id="rId16"/>
    <p:sldId id="525" r:id="rId17"/>
    <p:sldId id="507" r:id="rId18"/>
    <p:sldId id="540" r:id="rId19"/>
    <p:sldId id="493" r:id="rId20"/>
    <p:sldId id="538" r:id="rId21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333300"/>
    <a:srgbClr val="B5270F"/>
    <a:srgbClr val="FF9900"/>
    <a:srgbClr val="666633"/>
    <a:srgbClr val="800000"/>
    <a:srgbClr val="660033"/>
    <a:srgbClr val="003300"/>
    <a:srgbClr val="0033CC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2" autoAdjust="0"/>
    <p:restoredTop sz="90929"/>
  </p:normalViewPr>
  <p:slideViewPr>
    <p:cSldViewPr>
      <p:cViewPr varScale="1">
        <p:scale>
          <a:sx n="113" d="100"/>
          <a:sy n="113" d="100"/>
        </p:scale>
        <p:origin x="-14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F0AB10-DC7F-440B-AE61-9079602DFA79}" type="datetime1">
              <a:rPr lang="it-IT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5A80A8-A65E-4552-B716-3A13EDF3868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65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16BFC2-B6FF-4A0E-9380-7F932E6CBEE3}" type="datetime1">
              <a:rPr lang="it-IT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B48B78-5F89-4C7A-A0FB-40C9443566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286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43475" cy="37084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72050" cy="4357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43475" cy="37084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72050" cy="4357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/>
              <a:pPr>
                <a:defRPr/>
              </a:pPr>
              <a:t>12/19/2016</a:t>
            </a:fld>
            <a:endParaRPr lang="en-US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12/19/2016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517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602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08617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90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2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84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957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74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926961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22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1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19/12/2016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2" r:id="rId1"/>
    <p:sldLayoutId id="2147484363" r:id="rId2"/>
    <p:sldLayoutId id="2147484364" r:id="rId3"/>
    <p:sldLayoutId id="2147484365" r:id="rId4"/>
    <p:sldLayoutId id="2147484366" r:id="rId5"/>
    <p:sldLayoutId id="2147484367" r:id="rId6"/>
    <p:sldLayoutId id="2147484368" r:id="rId7"/>
    <p:sldLayoutId id="2147484369" r:id="rId8"/>
    <p:sldLayoutId id="2147484370" r:id="rId9"/>
    <p:sldLayoutId id="2147484371" r:id="rId10"/>
    <p:sldLayoutId id="214748437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19/12/2016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43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0" r:id="rId1"/>
    <p:sldLayoutId id="2147484471" r:id="rId2"/>
    <p:sldLayoutId id="2147484472" r:id="rId3"/>
    <p:sldLayoutId id="2147484473" r:id="rId4"/>
    <p:sldLayoutId id="2147484474" r:id="rId5"/>
    <p:sldLayoutId id="2147484475" r:id="rId6"/>
    <p:sldLayoutId id="2147484476" r:id="rId7"/>
    <p:sldLayoutId id="2147484477" r:id="rId8"/>
    <p:sldLayoutId id="2147484478" r:id="rId9"/>
    <p:sldLayoutId id="2147484479" r:id="rId10"/>
    <p:sldLayoutId id="214748448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ESEMPI_Checklist/esposizione%20co-costruire_criteri.do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ottotitolo 2"/>
          <p:cNvSpPr txBox="1">
            <a:spLocks/>
          </p:cNvSpPr>
          <p:nvPr/>
        </p:nvSpPr>
        <p:spPr bwMode="auto">
          <a:xfrm>
            <a:off x="646029" y="3740933"/>
            <a:ext cx="7896225" cy="107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12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07" y="1"/>
            <a:ext cx="5697181" cy="393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ttangolo 1"/>
          <p:cNvSpPr>
            <a:spLocks noChangeArrowheads="1"/>
          </p:cNvSpPr>
          <p:nvPr/>
        </p:nvSpPr>
        <p:spPr bwMode="auto">
          <a:xfrm>
            <a:off x="741280" y="4221088"/>
            <a:ext cx="77057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990000"/>
                </a:solidFill>
                <a:latin typeface="Verdana" pitchFamily="34" charset="0"/>
              </a:rPr>
              <a:t>L’APPRENDIMENTO COOPERATIVO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990000"/>
                </a:solidFill>
                <a:latin typeface="Verdana" pitchFamily="34" charset="0"/>
              </a:rPr>
              <a:t>PER </a:t>
            </a:r>
            <a:r>
              <a:rPr lang="it-IT" altLang="it-IT" sz="2800" b="1" dirty="0" smtClean="0">
                <a:solidFill>
                  <a:srgbClr val="990000"/>
                </a:solidFill>
                <a:latin typeface="Verdana" pitchFamily="34" charset="0"/>
              </a:rPr>
              <a:t>UNA VALUTAZIONE AUTENTICA</a:t>
            </a:r>
            <a:endParaRPr lang="it-IT" altLang="it-IT" sz="2800" b="1" dirty="0">
              <a:solidFill>
                <a:srgbClr val="99000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</a:t>
            </a:r>
            <a:r>
              <a:rPr lang="it-IT" altLang="it-IT" sz="2000" b="1" dirty="0" smtClean="0">
                <a:solidFill>
                  <a:srgbClr val="800000"/>
                </a:solidFill>
                <a:latin typeface="Calibri" pitchFamily="34" charset="0"/>
              </a:rPr>
              <a:t>       </a:t>
            </a:r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Anna  </a:t>
            </a:r>
            <a:r>
              <a:rPr lang="it-IT" altLang="it-IT" sz="1600" b="1" dirty="0">
                <a:solidFill>
                  <a:srgbClr val="800000"/>
                </a:solidFill>
                <a:latin typeface="Calibri" pitchFamily="34" charset="0"/>
              </a:rPr>
              <a:t>Segreto</a:t>
            </a:r>
          </a:p>
          <a:p>
            <a:pPr algn="r" eaLnBrk="1" hangingPunct="1"/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Dicembre 2016</a:t>
            </a:r>
            <a:endParaRPr lang="it-IT" altLang="it-IT" sz="1600" b="1" dirty="0">
              <a:solidFill>
                <a:srgbClr val="8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0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33845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defTabSz="449263" eaLnBrk="0" hangingPunct="0">
              <a:spcBef>
                <a:spcPts val="20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3200" b="1" dirty="0">
              <a:solidFill>
                <a:srgbClr val="FFFF00"/>
              </a:solidFill>
              <a:latin typeface="Verdana" pitchFamily="34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3200" b="1" dirty="0">
              <a:solidFill>
                <a:srgbClr val="FFFF00"/>
              </a:solidFill>
              <a:latin typeface="Verdana" pitchFamily="34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200" b="1" dirty="0">
                <a:solidFill>
                  <a:srgbClr val="800000"/>
                </a:solidFill>
                <a:latin typeface="Verdana" pitchFamily="34" charset="0"/>
                <a:cs typeface="Arial" charset="0"/>
              </a:rPr>
              <a:t>Esempio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200" b="1" dirty="0">
                <a:solidFill>
                  <a:srgbClr val="800000"/>
                </a:solidFill>
                <a:latin typeface="Verdana" pitchFamily="34" charset="0"/>
                <a:cs typeface="Arial" charset="0"/>
              </a:rPr>
              <a:t>di criteri</a:t>
            </a:r>
          </a:p>
        </p:txBody>
      </p:sp>
      <p:sp>
        <p:nvSpPr>
          <p:cNvPr id="316420" name="AutoShape 4"/>
          <p:cNvSpPr>
            <a:spLocks noChangeArrowheads="1"/>
          </p:cNvSpPr>
          <p:nvPr/>
        </p:nvSpPr>
        <p:spPr bwMode="auto">
          <a:xfrm>
            <a:off x="533400" y="1412776"/>
            <a:ext cx="2819400" cy="2316163"/>
          </a:xfrm>
          <a:prstGeom prst="wedgeRoundRectCallout">
            <a:avLst>
              <a:gd name="adj1" fmla="val -75185"/>
              <a:gd name="adj2" fmla="val -14792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6800" rIns="90000" bIns="46800"/>
          <a:lstStyle>
            <a:lvl1pPr defTabSz="449263" eaLnBrk="0" hangingPunct="0">
              <a:spcBef>
                <a:spcPts val="20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Quando direte che un alunno ha realizzato un istogramma eccellente?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 b="1" dirty="0" smtClean="0">
              <a:solidFill>
                <a:srgbClr val="000099"/>
              </a:solidFill>
              <a:latin typeface="+mn-lt"/>
              <a:cs typeface="Arial" charset="0"/>
            </a:endParaRPr>
          </a:p>
        </p:txBody>
      </p:sp>
      <p:sp>
        <p:nvSpPr>
          <p:cNvPr id="316421" name="Text Box 5" descr="Carta di giornale"/>
          <p:cNvSpPr txBox="1">
            <a:spLocks noChangeArrowheads="1"/>
          </p:cNvSpPr>
          <p:nvPr/>
        </p:nvSpPr>
        <p:spPr bwMode="auto">
          <a:xfrm>
            <a:off x="3779838" y="223838"/>
            <a:ext cx="5040312" cy="64452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>
            <a:lvl1pPr marL="261938" indent="-261938" defTabSz="449263" eaLnBrk="0" hangingPunct="0">
              <a:spcBef>
                <a:spcPts val="2000"/>
              </a:spcBef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1938" algn="l"/>
                <a:tab pos="366713" algn="l"/>
                <a:tab pos="815975" algn="l"/>
                <a:tab pos="1265238" algn="l"/>
                <a:tab pos="1714500" algn="l"/>
                <a:tab pos="2163763" algn="l"/>
                <a:tab pos="2613025" algn="l"/>
                <a:tab pos="3062288" algn="l"/>
                <a:tab pos="3511550" algn="l"/>
                <a:tab pos="3960813" algn="l"/>
                <a:tab pos="4410075" algn="l"/>
                <a:tab pos="4859338" algn="l"/>
                <a:tab pos="5308600" algn="l"/>
                <a:tab pos="5757863" algn="l"/>
                <a:tab pos="6207125" algn="l"/>
                <a:tab pos="6656388" algn="l"/>
                <a:tab pos="7105650" algn="l"/>
                <a:tab pos="7554913" algn="l"/>
                <a:tab pos="8004175" algn="l"/>
                <a:tab pos="8453438" algn="l"/>
                <a:tab pos="8902700" algn="l"/>
              </a:tabLst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None/>
              <a:defRPr/>
            </a:pPr>
            <a:r>
              <a:rPr lang="it-IT" altLang="it-IT" b="1" dirty="0" smtClean="0">
                <a:solidFill>
                  <a:srgbClr val="000099"/>
                </a:solidFill>
                <a:latin typeface="+mn-lt"/>
                <a:ea typeface="ＭＳ Ｐゴシック" pitchFamily="34" charset="-128"/>
                <a:cs typeface="Times New Roman" pitchFamily="18" charset="0"/>
              </a:rPr>
              <a:t>QUANDO … </a:t>
            </a:r>
          </a:p>
          <a:p>
            <a:pPr algn="ctr"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None/>
              <a:defRPr/>
            </a:pPr>
            <a:endParaRPr lang="it-IT" altLang="it-IT" b="1" dirty="0" smtClean="0">
              <a:solidFill>
                <a:srgbClr val="000099"/>
              </a:solidFill>
              <a:latin typeface="+mn-lt"/>
              <a:ea typeface="ＭＳ Ｐゴシック" pitchFamily="34" charset="-128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Ha messo un titolo corretto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Fa una colonna distinta per ciascun diverso elemento.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Disegna tutti gli elementi nelle colonne</a:t>
            </a: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E’ presente una legenda</a:t>
            </a:r>
            <a:endParaRPr lang="it-IT" altLang="it-IT" sz="2000" b="1" dirty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Scrive sotto ogni colonna la parola che indica che cosa rappresenta ciascuna colonna.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Colora con cura le colonne.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Nel complesso disegna il grafico con chiarezza.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Wingdings 2" pitchFamily="18" charset="2"/>
              <a:buNone/>
              <a:defRPr/>
            </a:pPr>
            <a:endParaRPr lang="it-IT" altLang="it-IT" sz="800" b="1" dirty="0" smtClean="0">
              <a:solidFill>
                <a:srgbClr val="000099"/>
              </a:solidFill>
              <a:latin typeface="Calibri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Clr>
                <a:srgbClr val="000099"/>
              </a:buClr>
              <a:buFont typeface="Calibri" pitchFamily="34" charset="0"/>
              <a:buChar char="•"/>
              <a:defRPr/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  <a:ea typeface="ＭＳ Ｐゴシック" pitchFamily="34" charset="-128"/>
                <a:cs typeface="Calibri" panose="020F0502020204030204" pitchFamily="34" charset="0"/>
              </a:rPr>
              <a:t>…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36720"/>
            <a:ext cx="2123728" cy="262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5216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8" grpId="0" autoUpdateAnimBg="0"/>
      <p:bldP spid="316420" grpId="0" animBg="1" autoUpdateAnimBg="0"/>
      <p:bldP spid="31642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543925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defTabSz="449263" eaLnBrk="0" hangingPunct="0">
              <a:spcBef>
                <a:spcPts val="20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200" b="1" dirty="0">
                <a:solidFill>
                  <a:srgbClr val="800000"/>
                </a:solidFill>
                <a:latin typeface="Verdana" pitchFamily="34" charset="0"/>
                <a:cs typeface="Arial" charset="0"/>
              </a:rPr>
              <a:t>Una “CHECK LIST” aiuta gli alunni </a:t>
            </a:r>
            <a:endParaRPr lang="it-IT" altLang="it-IT" sz="3200" b="1" dirty="0" smtClean="0">
              <a:solidFill>
                <a:srgbClr val="800000"/>
              </a:solidFill>
              <a:latin typeface="Verdana" pitchFamily="34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cs typeface="Arial" charset="0"/>
              </a:rPr>
              <a:t>a  </a:t>
            </a:r>
            <a:r>
              <a:rPr lang="it-IT" altLang="it-IT" sz="3200" b="1" dirty="0">
                <a:solidFill>
                  <a:srgbClr val="800000"/>
                </a:solidFill>
                <a:latin typeface="Verdana" pitchFamily="34" charset="0"/>
                <a:cs typeface="Arial" charset="0"/>
              </a:rPr>
              <a:t>migliorare la prestazione</a:t>
            </a:r>
          </a:p>
        </p:txBody>
      </p:sp>
      <p:sp>
        <p:nvSpPr>
          <p:cNvPr id="7" name="Text Box 3" descr="Carta di giornale"/>
          <p:cNvSpPr txBox="1">
            <a:spLocks noChangeArrowheads="1"/>
          </p:cNvSpPr>
          <p:nvPr/>
        </p:nvSpPr>
        <p:spPr bwMode="auto">
          <a:xfrm>
            <a:off x="327843" y="1556792"/>
            <a:ext cx="8099425" cy="41910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65113" indent="-261938" defTabSz="449263" eaLnBrk="0" hangingPunct="0">
              <a:spcBef>
                <a:spcPts val="2000"/>
              </a:spcBef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spcBef>
                <a:spcPts val="600"/>
              </a:spcBef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700"/>
              </a:spcBef>
              <a:buFontTx/>
              <a:buNone/>
              <a:defRPr/>
            </a:pPr>
            <a:endParaRPr lang="it-IT" altLang="it-IT" sz="800" b="1" dirty="0" smtClean="0">
              <a:solidFill>
                <a:srgbClr val="993300"/>
              </a:solidFill>
              <a:latin typeface="Calibri" panose="020F0502020204030204" pitchFamily="34" charset="0"/>
            </a:endParaRPr>
          </a:p>
          <a:p>
            <a:pPr marL="176213" indent="-173038" eaLnBrk="1" hangingPunct="1">
              <a:spcBef>
                <a:spcPts val="700"/>
              </a:spcBef>
              <a:buNone/>
              <a:tabLst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/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1.Ho scritto il titolo                                                                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  <a:endParaRPr lang="it-IT" altLang="it-IT" sz="24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176213" indent="-173038" eaLnBrk="1" hangingPunct="1">
              <a:spcBef>
                <a:spcPts val="700"/>
              </a:spcBef>
              <a:buFont typeface="Wingdings 2" pitchFamily="18" charset="2"/>
              <a:buNone/>
              <a:tabLst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7108825" algn="l"/>
                <a:tab pos="7558088" algn="l"/>
                <a:tab pos="8007350" algn="l"/>
                <a:tab pos="8456613" algn="l"/>
                <a:tab pos="8905875" algn="l"/>
              </a:tabLst>
              <a:defRPr/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2. Ho disegnato tutti gli elementi nelle colonne?            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  <a:endParaRPr lang="it-IT" altLang="it-IT" sz="2400" b="1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3.Ho fatto una colonna distinta per ciascun elemento?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</a:p>
          <a:p>
            <a:pPr eaLnBrk="1" hangingPunct="1">
              <a:spcBef>
                <a:spcPts val="700"/>
              </a:spcBef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4.Ho scritto i nomi per ogni colonna?                                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</a:p>
          <a:p>
            <a:pPr eaLnBrk="1" hangingPunct="1">
              <a:spcBef>
                <a:spcPts val="700"/>
              </a:spcBef>
              <a:buFont typeface="Wingdings 2" pitchFamily="18" charset="2"/>
              <a:buNone/>
              <a:defRPr/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5</a:t>
            </a: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.Ho usato bene lo spazio del foglio?                                 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</a:p>
          <a:p>
            <a:pPr eaLnBrk="1" hangingPunct="1">
              <a:spcBef>
                <a:spcPts val="700"/>
              </a:spcBef>
              <a:buFont typeface="Wingdings 2" pitchFamily="18" charset="2"/>
              <a:buNone/>
              <a:tabLst>
                <a:tab pos="265113" algn="l"/>
                <a:tab pos="369888" algn="l"/>
                <a:tab pos="819150" algn="l"/>
                <a:tab pos="1268413" algn="l"/>
                <a:tab pos="1717675" algn="l"/>
                <a:tab pos="2166938" algn="l"/>
                <a:tab pos="2616200" algn="l"/>
                <a:tab pos="3065463" algn="l"/>
                <a:tab pos="3514725" algn="l"/>
                <a:tab pos="3963988" algn="l"/>
                <a:tab pos="4413250" algn="l"/>
                <a:tab pos="4862513" algn="l"/>
                <a:tab pos="5311775" algn="l"/>
                <a:tab pos="5761038" algn="l"/>
                <a:tab pos="6210300" algn="l"/>
                <a:tab pos="6659563" algn="l"/>
                <a:tab pos="6996113" algn="l"/>
                <a:tab pos="7558088" algn="l"/>
                <a:tab pos="8007350" algn="l"/>
                <a:tab pos="8456613" algn="l"/>
                <a:tab pos="8905875" algn="l"/>
              </a:tabLst>
              <a:defRPr/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6</a:t>
            </a: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.Ho usato i colori per fare capire meglio?</a:t>
            </a:r>
            <a:r>
              <a:rPr lang="it-IT" altLang="it-IT" sz="2400" b="1" dirty="0" smtClean="0">
                <a:solidFill>
                  <a:srgbClr val="002060"/>
                </a:solidFill>
                <a:latin typeface="Wingdings" pitchFamily="2" charset="2"/>
              </a:rPr>
              <a:t>   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</a:p>
          <a:p>
            <a:pPr eaLnBrk="1" hangingPunct="1">
              <a:spcBef>
                <a:spcPts val="700"/>
              </a:spcBef>
              <a:buFont typeface="Wingdings 2" pitchFamily="18" charset="2"/>
              <a:buNone/>
              <a:defRPr/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7</a:t>
            </a: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. Il mio grafico è chiaro per chi lo deve leggere?               </a:t>
            </a:r>
            <a:r>
              <a:rPr lang="it-IT" altLang="it-IT" sz="2400" b="1" dirty="0" smtClean="0">
                <a:solidFill>
                  <a:schemeClr val="accent2"/>
                </a:solidFill>
                <a:latin typeface="Wingdings" pitchFamily="2" charset="2"/>
              </a:rPr>
              <a:t></a:t>
            </a:r>
          </a:p>
          <a:p>
            <a:pPr algn="ctr" eaLnBrk="1" hangingPunct="1">
              <a:spcBef>
                <a:spcPts val="700"/>
              </a:spcBef>
              <a:buFontTx/>
              <a:buNone/>
              <a:defRPr/>
            </a:pPr>
            <a:r>
              <a:rPr lang="it-IT" altLang="it-IT" sz="2400" dirty="0" smtClean="0">
                <a:solidFill>
                  <a:srgbClr val="993300"/>
                </a:solidFill>
                <a:latin typeface="Calibri" pitchFamily="34" charset="0"/>
              </a:rPr>
              <a:t>         </a:t>
            </a:r>
          </a:p>
        </p:txBody>
      </p:sp>
      <p:sp>
        <p:nvSpPr>
          <p:cNvPr id="6" name="Text Box 6" descr="Pergamena"/>
          <p:cNvSpPr txBox="1">
            <a:spLocks noChangeArrowheads="1"/>
          </p:cNvSpPr>
          <p:nvPr/>
        </p:nvSpPr>
        <p:spPr bwMode="auto">
          <a:xfrm rot="21238372">
            <a:off x="1988625" y="5372944"/>
            <a:ext cx="5544615" cy="46166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3810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SUPERVISIONE RECIPROCA</a:t>
            </a:r>
          </a:p>
        </p:txBody>
      </p:sp>
    </p:spTree>
    <p:extLst>
      <p:ext uri="{BB962C8B-B14F-4D97-AF65-F5344CB8AC3E}">
        <p14:creationId xmlns:p14="http://schemas.microsoft.com/office/powerpoint/2010/main" val="6241156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Grp="1" noChangeArrowheads="1"/>
          </p:cNvSpPr>
          <p:nvPr>
            <p:ph idx="1"/>
          </p:nvPr>
        </p:nvSpPr>
        <p:spPr>
          <a:xfrm>
            <a:off x="1331640" y="260648"/>
            <a:ext cx="6192689" cy="2464296"/>
          </a:xfrm>
          <a:prstGeom prst="wedgeRectCallout">
            <a:avLst>
              <a:gd name="adj1" fmla="val 47093"/>
              <a:gd name="adj2" fmla="val -3958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2800" b="1" dirty="0" smtClean="0">
                <a:solidFill>
                  <a:srgbClr val="002060"/>
                </a:solidFill>
                <a:latin typeface="Calibri" pitchFamily="34" charset="0"/>
              </a:rPr>
              <a:t>AVERE UN CHIARO RIFERIMENTO 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2800" b="1" dirty="0" smtClean="0">
                <a:solidFill>
                  <a:srgbClr val="002060"/>
                </a:solidFill>
                <a:latin typeface="Calibri" pitchFamily="34" charset="0"/>
              </a:rPr>
              <a:t>CIRCA I CRITERI DI APPREZZAMENTO 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2800" b="1" dirty="0" smtClean="0">
                <a:solidFill>
                  <a:srgbClr val="002060"/>
                </a:solidFill>
                <a:latin typeface="Calibri" pitchFamily="34" charset="0"/>
              </a:rPr>
              <a:t>ORIENTA 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2800" b="1" dirty="0" smtClean="0">
                <a:solidFill>
                  <a:srgbClr val="002060"/>
                </a:solidFill>
                <a:latin typeface="Calibri" pitchFamily="34" charset="0"/>
              </a:rPr>
              <a:t>IL LAVORO DEL SINGOLO </a:t>
            </a:r>
          </a:p>
          <a:p>
            <a:pPr marL="0" indent="0" algn="ctr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2800" b="1" dirty="0" smtClean="0">
                <a:solidFill>
                  <a:srgbClr val="002060"/>
                </a:solidFill>
                <a:latin typeface="Calibri" pitchFamily="34" charset="0"/>
              </a:rPr>
              <a:t>E DEI GRUPPI. </a:t>
            </a:r>
            <a:endParaRPr lang="it-IT" altLang="it-IT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068638"/>
            <a:ext cx="44656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metto 2 5"/>
          <p:cNvSpPr/>
          <p:nvPr/>
        </p:nvSpPr>
        <p:spPr>
          <a:xfrm>
            <a:off x="6372200" y="2564904"/>
            <a:ext cx="2520280" cy="1656184"/>
          </a:xfrm>
          <a:prstGeom prst="wedgeRoundRectCallout">
            <a:avLst>
              <a:gd name="adj1" fmla="val -80884"/>
              <a:gd name="adj2" fmla="val 3550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solidFill>
                  <a:srgbClr val="000099"/>
                </a:solidFill>
              </a:rPr>
              <a:t>Sappiamo che cosa ci si aspetta da noi esattamente.</a:t>
            </a:r>
          </a:p>
        </p:txBody>
      </p:sp>
      <p:sp>
        <p:nvSpPr>
          <p:cNvPr id="7" name="Fumetto 2 6"/>
          <p:cNvSpPr/>
          <p:nvPr/>
        </p:nvSpPr>
        <p:spPr>
          <a:xfrm>
            <a:off x="179512" y="2420888"/>
            <a:ext cx="2520280" cy="1656184"/>
          </a:xfrm>
          <a:prstGeom prst="wedgeRoundRectCallout">
            <a:avLst>
              <a:gd name="adj1" fmla="val 81712"/>
              <a:gd name="adj2" fmla="val 5237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>
                <a:solidFill>
                  <a:srgbClr val="000099"/>
                </a:solidFill>
              </a:rPr>
              <a:t>Ci è chiaro come deve essere fatto </a:t>
            </a:r>
            <a:endParaRPr lang="it-IT" b="1" dirty="0" smtClean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it-IT" b="1" dirty="0" smtClean="0">
                <a:solidFill>
                  <a:srgbClr val="000099"/>
                </a:solidFill>
              </a:rPr>
              <a:t>il </a:t>
            </a:r>
            <a:r>
              <a:rPr lang="it-IT" b="1" dirty="0">
                <a:solidFill>
                  <a:srgbClr val="000099"/>
                </a:solidFill>
              </a:rPr>
              <a:t>lavoro perché sia un buon lavoro.</a:t>
            </a:r>
          </a:p>
        </p:txBody>
      </p:sp>
    </p:spTree>
    <p:extLst>
      <p:ext uri="{BB962C8B-B14F-4D97-AF65-F5344CB8AC3E}">
        <p14:creationId xmlns:p14="http://schemas.microsoft.com/office/powerpoint/2010/main" val="275635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438696" y="344487"/>
            <a:ext cx="485338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SINTESI</a:t>
            </a:r>
            <a:endParaRPr lang="it-IT" altLang="it-IT" sz="32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3126" y="1066800"/>
            <a:ext cx="3900842" cy="4954488"/>
          </a:xfr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it-IT" altLang="it-IT" sz="2800" b="1" dirty="0" smtClean="0">
                <a:solidFill>
                  <a:srgbClr val="C00000"/>
                </a:solidFill>
                <a:latin typeface="Calibri" pitchFamily="34" charset="0"/>
              </a:rPr>
              <a:t>A </a:t>
            </a:r>
            <a:r>
              <a:rPr lang="it-IT" altLang="it-IT" sz="2800" b="1" dirty="0">
                <a:solidFill>
                  <a:srgbClr val="C00000"/>
                </a:solidFill>
                <a:latin typeface="Calibri" pitchFamily="34" charset="0"/>
              </a:rPr>
              <a:t>quali condizioni una checklist è utile</a:t>
            </a:r>
            <a:r>
              <a:rPr lang="it-IT" altLang="it-IT" sz="2800" b="1" dirty="0" smtClean="0">
                <a:solidFill>
                  <a:srgbClr val="C00000"/>
                </a:solidFill>
                <a:latin typeface="Calibri" pitchFamily="34" charset="0"/>
              </a:rPr>
              <a:t>?</a:t>
            </a:r>
          </a:p>
          <a:p>
            <a:pPr algn="ctr">
              <a:buFont typeface="Wingdings" pitchFamily="2" charset="2"/>
              <a:buNone/>
            </a:pPr>
            <a:endParaRPr lang="it-IT" altLang="it-IT" sz="28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>
              <a:buFont typeface="Wingdings" pitchFamily="2" charset="2"/>
              <a:buNone/>
            </a:pPr>
            <a:endParaRPr lang="it-IT" altLang="it-IT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5486400" y="2971800"/>
            <a:ext cx="2835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755576" y="2132856"/>
            <a:ext cx="3096344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it-IT" b="1" dirty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Se utilizzata in corso d’opera per migliorare il prodotto</a:t>
            </a:r>
            <a:r>
              <a:rPr lang="it-IT" altLang="it-IT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it-IT" altLang="it-IT" b="1" dirty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it-IT" b="1" dirty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Se nota prima della prestazione</a:t>
            </a:r>
            <a:r>
              <a:rPr lang="it-IT" altLang="it-IT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it-IT" altLang="it-IT" b="1" dirty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altLang="it-IT" b="1" dirty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Se i criteri sono condivisi</a:t>
            </a:r>
            <a:r>
              <a:rPr lang="it-IT" altLang="it-IT" sz="1800" b="1" dirty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.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644008" y="1066800"/>
            <a:ext cx="3960440" cy="4851708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2575" indent="-282575" algn="l" rtl="0" eaLnBrk="0" fontAlgn="base" hangingPunct="0">
              <a:spcBef>
                <a:spcPts val="2000"/>
              </a:spcBef>
              <a:spcAft>
                <a:spcPct val="0"/>
              </a:spcAft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it-IT" altLang="it-IT" sz="2800" b="1" dirty="0" smtClean="0">
                <a:solidFill>
                  <a:srgbClr val="C00000"/>
                </a:solidFill>
                <a:latin typeface="Calibri" pitchFamily="34" charset="0"/>
              </a:rPr>
              <a:t>Come può essere utilizzata una checklist?</a:t>
            </a:r>
          </a:p>
          <a:p>
            <a:pPr marL="457200" indent="-279400">
              <a:buFont typeface="Wingdings" pitchFamily="2" charset="2"/>
              <a:buAutoNum type="arabicPeriod"/>
            </a:pPr>
            <a:r>
              <a:rPr lang="it-IT" altLang="it-IT" sz="2400" b="1" dirty="0" smtClean="0">
                <a:solidFill>
                  <a:srgbClr val="000066"/>
                </a:solidFill>
                <a:latin typeface="Calibri" pitchFamily="34" charset="0"/>
              </a:rPr>
              <a:t>Autovalutazione individuale</a:t>
            </a:r>
          </a:p>
          <a:p>
            <a:pPr marL="457200" indent="-279400">
              <a:buFont typeface="Wingdings" pitchFamily="2" charset="2"/>
              <a:buAutoNum type="arabicPeriod"/>
            </a:pPr>
            <a:r>
              <a:rPr lang="it-IT" altLang="it-IT" sz="2400" b="1" dirty="0" smtClean="0">
                <a:solidFill>
                  <a:srgbClr val="000066"/>
                </a:solidFill>
                <a:latin typeface="Calibri" pitchFamily="34" charset="0"/>
              </a:rPr>
              <a:t>Supervisione reciproca tra studenti</a:t>
            </a:r>
          </a:p>
          <a:p>
            <a:pPr marL="457200" indent="-279400">
              <a:buFont typeface="Wingdings" pitchFamily="2" charset="2"/>
              <a:buAutoNum type="arabicPeriod"/>
            </a:pPr>
            <a:r>
              <a:rPr lang="it-IT" altLang="it-IT" sz="2400" b="1" dirty="0" smtClean="0">
                <a:solidFill>
                  <a:srgbClr val="000066"/>
                </a:solidFill>
                <a:latin typeface="Calibri" pitchFamily="34" charset="0"/>
              </a:rPr>
              <a:t>Valutazione dell’insegnante</a:t>
            </a:r>
            <a:endParaRPr lang="it-IT" altLang="it-IT" sz="2400" b="1" dirty="0">
              <a:solidFill>
                <a:srgbClr val="00006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81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 autoUpdateAnimBg="0"/>
      <p:bldP spid="150531" grpId="0" animBg="1" autoUpdateAnimBg="0"/>
      <p:bldP spid="150534" grpId="0" autoUpdateAnimBg="0"/>
      <p:bldP spid="150536" grpId="0" autoUpdateAnimBg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10556" y="1484784"/>
            <a:ext cx="3774392" cy="2664296"/>
          </a:xfr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b="1" dirty="0">
                <a:solidFill>
                  <a:srgbClr val="002060"/>
                </a:solidFill>
                <a:latin typeface="Calibri" panose="020F0502020204030204" pitchFamily="34" charset="0"/>
              </a:rPr>
              <a:t>I criteri di apprezzamento risultano più </a:t>
            </a:r>
            <a:r>
              <a:rPr lang="it-IT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significativi </a:t>
            </a:r>
            <a:r>
              <a:rPr lang="it-IT" b="1" dirty="0">
                <a:solidFill>
                  <a:srgbClr val="002060"/>
                </a:solidFill>
                <a:latin typeface="Calibri" panose="020F0502020204030204" pitchFamily="34" charset="0"/>
              </a:rPr>
              <a:t>se costruiti </a:t>
            </a:r>
            <a:endParaRPr lang="it-IT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con </a:t>
            </a:r>
            <a:r>
              <a:rPr lang="it-IT" b="1" dirty="0">
                <a:solidFill>
                  <a:srgbClr val="002060"/>
                </a:solidFill>
                <a:latin typeface="Calibri" panose="020F0502020204030204" pitchFamily="34" charset="0"/>
              </a:rPr>
              <a:t>gli studenti.</a:t>
            </a:r>
          </a:p>
          <a:p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11560" y="93167"/>
            <a:ext cx="7746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CO-COSTRUIRE I CRITERI CON GLI ALUNNI</a:t>
            </a:r>
            <a:endParaRPr lang="it-IT" sz="32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5004048" y="1700808"/>
            <a:ext cx="3672408" cy="1584176"/>
          </a:xfrm>
          <a:prstGeom prst="wedgeRoundRectCallout">
            <a:avLst>
              <a:gd name="adj1" fmla="val 46751"/>
              <a:gd name="adj2" fmla="val 3333"/>
              <a:gd name="adj3" fmla="val 16667"/>
            </a:avLst>
          </a:prstGeom>
          <a:ln w="38100"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itchFamily="34" charset="0"/>
              </a:rPr>
              <a:t>ANCORE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itchFamily="34" charset="0"/>
              </a:rPr>
              <a:t>=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itchFamily="34" charset="0"/>
              </a:rPr>
              <a:t>ESEMPI DI PRESTAZIONE</a:t>
            </a:r>
            <a:endParaRPr lang="it-IT" altLang="it-IT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004048" y="3861048"/>
            <a:ext cx="4052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 smtClean="0">
                <a:solidFill>
                  <a:srgbClr val="FFFF00"/>
                </a:solidFill>
                <a:ea typeface="ＭＳ Ｐゴシック" charset="-128"/>
              </a:rPr>
              <a:t> </a:t>
            </a:r>
            <a:r>
              <a:rPr lang="it-IT" sz="2400" b="1" dirty="0" smtClean="0">
                <a:solidFill>
                  <a:srgbClr val="800000"/>
                </a:solidFill>
                <a:ea typeface="ＭＳ Ｐゴシック" charset="-128"/>
              </a:rPr>
              <a:t>Quando </a:t>
            </a:r>
            <a:r>
              <a:rPr lang="it-IT" sz="2400" b="1" dirty="0">
                <a:solidFill>
                  <a:srgbClr val="800000"/>
                </a:solidFill>
                <a:ea typeface="ＭＳ Ｐゴシック" charset="-128"/>
              </a:rPr>
              <a:t>un riassunto è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srgbClr val="800000"/>
                </a:solidFill>
                <a:ea typeface="ＭＳ Ｐゴシック" charset="-128"/>
              </a:rPr>
              <a:t> </a:t>
            </a:r>
            <a:r>
              <a:rPr lang="it-IT" sz="2400" b="1" dirty="0" smtClean="0">
                <a:solidFill>
                  <a:srgbClr val="800000"/>
                </a:solidFill>
                <a:ea typeface="ＭＳ Ｐゴシック" charset="-128"/>
              </a:rPr>
              <a:t>un </a:t>
            </a:r>
            <a:r>
              <a:rPr lang="it-IT" sz="2400" b="1" dirty="0">
                <a:solidFill>
                  <a:srgbClr val="800000"/>
                </a:solidFill>
                <a:ea typeface="ＭＳ Ｐゴシック" charset="-128"/>
              </a:rPr>
              <a:t>“buon riassunto”?</a:t>
            </a:r>
          </a:p>
        </p:txBody>
      </p:sp>
      <p:sp>
        <p:nvSpPr>
          <p:cNvPr id="8" name="Rettangolo 7"/>
          <p:cNvSpPr/>
          <p:nvPr/>
        </p:nvSpPr>
        <p:spPr>
          <a:xfrm>
            <a:off x="611560" y="4831591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 smtClean="0">
                <a:solidFill>
                  <a:srgbClr val="800000"/>
                </a:solidFill>
                <a:ea typeface="ＭＳ Ｐゴシック" charset="-128"/>
              </a:rPr>
              <a:t>Quando un’esposizione orale è una buona esposizione?</a:t>
            </a:r>
            <a:endParaRPr lang="it-IT" sz="2400" b="1" dirty="0">
              <a:solidFill>
                <a:srgbClr val="800000"/>
              </a:solidFill>
              <a:ea typeface="ＭＳ Ｐゴシック" charset="-128"/>
            </a:endParaRPr>
          </a:p>
        </p:txBody>
      </p:sp>
      <p:sp>
        <p:nvSpPr>
          <p:cNvPr id="4" name="Freccia a destra 3">
            <a:hlinkClick r:id="rId2" action="ppaction://hlinkfile"/>
          </p:cNvPr>
          <p:cNvSpPr/>
          <p:nvPr/>
        </p:nvSpPr>
        <p:spPr>
          <a:xfrm>
            <a:off x="5004048" y="58472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905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30" descr="EDUTE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2060575"/>
            <a:ext cx="3008312" cy="3373438"/>
          </a:xfrm>
        </p:spPr>
      </p:pic>
      <p:sp>
        <p:nvSpPr>
          <p:cNvPr id="5" name="Fumetto 1 4"/>
          <p:cNvSpPr/>
          <p:nvPr/>
        </p:nvSpPr>
        <p:spPr>
          <a:xfrm>
            <a:off x="2856467" y="116633"/>
            <a:ext cx="5832648" cy="1656184"/>
          </a:xfrm>
          <a:prstGeom prst="wedgeRectCallout">
            <a:avLst>
              <a:gd name="adj1" fmla="val -39889"/>
              <a:gd name="adj2" fmla="val 62436"/>
            </a:avLst>
          </a:prstGeom>
          <a:blipFill>
            <a:blip r:embed="rId3"/>
            <a:tile tx="0" ty="0" sx="100000" sy="100000" flip="none" algn="tl"/>
          </a:blip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>
                <a:solidFill>
                  <a:srgbClr val="003399"/>
                </a:solidFill>
                <a:latin typeface="Calibri" panose="020F0502020204030204" pitchFamily="34" charset="0"/>
              </a:rPr>
              <a:t>In </a:t>
            </a:r>
            <a:r>
              <a:rPr lang="it-IT" sz="32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pratica, </a:t>
            </a:r>
            <a:r>
              <a:rPr lang="it-IT" sz="3200" b="1" dirty="0">
                <a:solidFill>
                  <a:srgbClr val="003399"/>
                </a:solidFill>
                <a:latin typeface="Calibri" panose="020F0502020204030204" pitchFamily="34" charset="0"/>
              </a:rPr>
              <a:t>come condurrò la valutazione?</a:t>
            </a:r>
          </a:p>
        </p:txBody>
      </p:sp>
      <p:sp>
        <p:nvSpPr>
          <p:cNvPr id="6" name="Fumetto 1 5"/>
          <p:cNvSpPr/>
          <p:nvPr/>
        </p:nvSpPr>
        <p:spPr>
          <a:xfrm>
            <a:off x="4211959" y="3310789"/>
            <a:ext cx="4835801" cy="1512168"/>
          </a:xfrm>
          <a:prstGeom prst="wedgeRectCallout">
            <a:avLst>
              <a:gd name="adj1" fmla="val -64344"/>
              <a:gd name="adj2" fmla="val -120723"/>
            </a:avLst>
          </a:prstGeom>
          <a:blipFill>
            <a:blip r:embed="rId3"/>
            <a:tile tx="0" ty="0" sx="100000" sy="100000" flip="none" algn="tl"/>
          </a:blip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>
                <a:solidFill>
                  <a:srgbClr val="003399"/>
                </a:solidFill>
                <a:latin typeface="Calibri" panose="020F0502020204030204" pitchFamily="34" charset="0"/>
              </a:rPr>
              <a:t>LE MODALITA’, </a:t>
            </a:r>
          </a:p>
          <a:p>
            <a:pPr algn="ctr">
              <a:defRPr/>
            </a:pPr>
            <a:r>
              <a:rPr lang="it-IT" sz="3200" b="1" dirty="0">
                <a:solidFill>
                  <a:srgbClr val="003399"/>
                </a:solidFill>
                <a:latin typeface="Calibri" panose="020F0502020204030204" pitchFamily="34" charset="0"/>
              </a:rPr>
              <a:t>PER FAVORE!</a:t>
            </a:r>
          </a:p>
        </p:txBody>
      </p:sp>
    </p:spTree>
    <p:extLst>
      <p:ext uri="{BB962C8B-B14F-4D97-AF65-F5344CB8AC3E}">
        <p14:creationId xmlns:p14="http://schemas.microsoft.com/office/powerpoint/2010/main" val="258420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183563" cy="519113"/>
          </a:xfrm>
        </p:spPr>
        <p:txBody>
          <a:bodyPr>
            <a:noAutofit/>
          </a:bodyPr>
          <a:lstStyle/>
          <a:p>
            <a:r>
              <a:rPr lang="it-IT" altLang="it-IT" sz="3200" b="1" dirty="0" smtClean="0">
                <a:solidFill>
                  <a:srgbClr val="C00000"/>
                </a:solidFill>
                <a:effectLst/>
                <a:latin typeface="Verdana" pitchFamily="34" charset="0"/>
                <a:ea typeface="ＭＳ Ｐゴシック" charset="-128"/>
              </a:rPr>
              <a:t>Procediamo</a:t>
            </a:r>
          </a:p>
        </p:txBody>
      </p:sp>
      <p:pic>
        <p:nvPicPr>
          <p:cNvPr id="300036" name="Picture 4" descr="D:\Documenti\valutazione autentica\I.C. PRATO 2011.12\lavori in corso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0" y="3933056"/>
            <a:ext cx="3074979" cy="2664296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7" name="Rectangle 5" descr="Carta di giornale"/>
          <p:cNvSpPr>
            <a:spLocks noChangeArrowheads="1"/>
          </p:cNvSpPr>
          <p:nvPr/>
        </p:nvSpPr>
        <p:spPr bwMode="auto">
          <a:xfrm>
            <a:off x="179512" y="1268760"/>
            <a:ext cx="4258816" cy="19622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it-IT" altLang="it-IT" sz="2400" dirty="0">
              <a:solidFill>
                <a:srgbClr val="000099"/>
              </a:solidFill>
              <a:latin typeface="Calibri" pitchFamily="34" charset="0"/>
            </a:endParaRPr>
          </a:p>
          <a:p>
            <a:endParaRPr lang="it-IT" altLang="it-IT" sz="2400" dirty="0" smtClean="0">
              <a:solidFill>
                <a:srgbClr val="000099"/>
              </a:solidFill>
              <a:latin typeface="Calibri" pitchFamily="34" charset="0"/>
            </a:endParaRPr>
          </a:p>
          <a:p>
            <a:endParaRPr lang="it-IT" altLang="it-IT" sz="2400" dirty="0" smtClean="0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it-IT" altLang="it-IT" sz="2800" b="1" dirty="0" smtClean="0">
                <a:solidFill>
                  <a:srgbClr val="FF0000"/>
                </a:solidFill>
                <a:latin typeface="Calibri" pitchFamily="34" charset="0"/>
              </a:rPr>
              <a:t>CRITERI</a:t>
            </a:r>
          </a:p>
          <a:p>
            <a:endParaRPr lang="it-IT" altLang="it-IT" sz="900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it-IT" altLang="it-IT" sz="2400" b="1" dirty="0">
                <a:solidFill>
                  <a:srgbClr val="002060"/>
                </a:solidFill>
                <a:latin typeface="Calibri" pitchFamily="34" charset="0"/>
              </a:rPr>
              <a:t>Standard di apprezzamento </a:t>
            </a:r>
          </a:p>
          <a:p>
            <a:r>
              <a:rPr lang="it-IT" altLang="it-IT" sz="2400" b="1" dirty="0">
                <a:solidFill>
                  <a:srgbClr val="002060"/>
                </a:solidFill>
                <a:latin typeface="Calibri" pitchFamily="34" charset="0"/>
              </a:rPr>
              <a:t>di un prodotto </a:t>
            </a:r>
          </a:p>
          <a:p>
            <a:r>
              <a:rPr lang="it-IT" altLang="it-IT" sz="2400" b="1" dirty="0">
                <a:solidFill>
                  <a:srgbClr val="002060"/>
                </a:solidFill>
                <a:latin typeface="Calibri" pitchFamily="34" charset="0"/>
              </a:rPr>
              <a:t>o di una prestazione</a:t>
            </a:r>
          </a:p>
          <a:p>
            <a:endParaRPr lang="it-IT" altLang="it-IT" sz="2400" b="1" dirty="0">
              <a:solidFill>
                <a:srgbClr val="000099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endParaRPr lang="it-IT" altLang="it-IT" sz="2400" b="1" dirty="0">
              <a:solidFill>
                <a:srgbClr val="000099"/>
              </a:solidFill>
              <a:latin typeface="Calibri" pitchFamily="34" charset="0"/>
            </a:endParaRPr>
          </a:p>
          <a:p>
            <a:endParaRPr lang="it-IT" altLang="it-IT" sz="2000" dirty="0">
              <a:solidFill>
                <a:srgbClr val="000099"/>
              </a:solidFill>
              <a:latin typeface="Calibri" pitchFamily="34" charset="0"/>
            </a:endParaRPr>
          </a:p>
          <a:p>
            <a:endParaRPr lang="it-IT" altLang="it-IT" sz="2000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916404" y="116632"/>
            <a:ext cx="4042792" cy="62016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MODALITA</a:t>
            </a:r>
            <a:r>
              <a:rPr lang="it-IT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’</a:t>
            </a:r>
          </a:p>
          <a:p>
            <a:endParaRPr lang="it-IT" sz="9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I modi concreti in cui verrà </a:t>
            </a:r>
          </a:p>
          <a:p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verificato l’apprendimento, </a:t>
            </a:r>
            <a:endParaRPr lang="it-IT" sz="24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ad es: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prova scritta individuale </a:t>
            </a:r>
          </a:p>
          <a:p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   (domande aperte</a:t>
            </a:r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c</a:t>
            </a:r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ompito autentico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valutazione solo dell’insegnante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valutazione </a:t>
            </a: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individuale e </a:t>
            </a:r>
          </a:p>
          <a:p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   autocorrezione di gruppo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autovalutazione con </a:t>
            </a:r>
            <a:r>
              <a:rPr lang="it-IT" sz="24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check</a:t>
            </a: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list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supervisione reciproca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2400" b="1" dirty="0">
                <a:solidFill>
                  <a:srgbClr val="002060"/>
                </a:solidFill>
                <a:latin typeface="Calibri" panose="020F0502020204030204" pitchFamily="34" charset="0"/>
              </a:rPr>
              <a:t>  </a:t>
            </a:r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09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7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23527" y="548680"/>
            <a:ext cx="8713787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b="1" kern="0" dirty="0">
                <a:solidFill>
                  <a:srgbClr val="B5270F"/>
                </a:solidFill>
                <a:latin typeface="Verdana" charset="0"/>
                <a:cs typeface="+mn-cs"/>
              </a:rPr>
              <a:t>Confronto fra</a:t>
            </a:r>
            <a:br>
              <a:rPr lang="it-IT" sz="2800" b="1" kern="0" dirty="0">
                <a:solidFill>
                  <a:srgbClr val="B5270F"/>
                </a:solidFill>
                <a:latin typeface="Verdana" charset="0"/>
                <a:cs typeface="+mn-cs"/>
              </a:rPr>
            </a:br>
            <a:r>
              <a:rPr lang="it-IT" sz="2800" b="1" kern="0" dirty="0">
                <a:solidFill>
                  <a:srgbClr val="B5270F"/>
                </a:solidFill>
                <a:latin typeface="Verdana" charset="0"/>
                <a:cs typeface="+mn-cs"/>
              </a:rPr>
              <a:t>lavoro di gruppo\gruppi cooperativi</a:t>
            </a:r>
          </a:p>
        </p:txBody>
      </p:sp>
      <p:pic>
        <p:nvPicPr>
          <p:cNvPr id="5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63687"/>
            <a:ext cx="389413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6"/>
          <p:cNvSpPr>
            <a:spLocks noChangeArrowheads="1"/>
          </p:cNvSpPr>
          <p:nvPr/>
        </p:nvSpPr>
        <p:spPr bwMode="auto">
          <a:xfrm>
            <a:off x="457200" y="4191000"/>
            <a:ext cx="82296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1pPr>
            <a:lvl2pPr marL="37931725" indent="-37474525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r>
              <a:rPr lang="it-IT" altLang="it-IT" dirty="0" smtClean="0">
                <a:solidFill>
                  <a:srgbClr val="FFDD4C"/>
                </a:solidFill>
              </a:rPr>
              <a:t>“</a:t>
            </a:r>
            <a:r>
              <a:rPr lang="it-IT" altLang="it-IT" dirty="0" smtClean="0">
                <a:solidFill>
                  <a:srgbClr val="333300"/>
                </a:solidFill>
              </a:rPr>
              <a:t>Non si può parlare di cooperative </a:t>
            </a:r>
            <a:r>
              <a:rPr lang="it-IT" altLang="it-IT" dirty="0" err="1" smtClean="0">
                <a:solidFill>
                  <a:srgbClr val="333300"/>
                </a:solidFill>
              </a:rPr>
              <a:t>learning</a:t>
            </a:r>
            <a:r>
              <a:rPr lang="it-IT" altLang="it-IT" dirty="0" smtClean="0">
                <a:solidFill>
                  <a:srgbClr val="333300"/>
                </a:solidFill>
              </a:rPr>
              <a:t> ogni volta che si lavora in gruppo;</a:t>
            </a:r>
            <a:br>
              <a:rPr lang="it-IT" altLang="it-IT" dirty="0" smtClean="0">
                <a:solidFill>
                  <a:srgbClr val="333300"/>
                </a:solidFill>
              </a:rPr>
            </a:br>
            <a:r>
              <a:rPr lang="it-IT" altLang="it-IT" dirty="0" smtClean="0">
                <a:solidFill>
                  <a:srgbClr val="333300"/>
                </a:solidFill>
              </a:rPr>
              <a:t> perché ci sia un apprendimento cooperativo occorre che siano presenti alcune </a:t>
            </a:r>
            <a:endParaRPr lang="it-IT" altLang="it-IT" dirty="0" smtClean="0">
              <a:solidFill>
                <a:srgbClr val="3333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altLang="it-IT" sz="2800" dirty="0" smtClean="0">
                <a:solidFill>
                  <a:srgbClr val="990033"/>
                </a:solidFill>
              </a:rPr>
              <a:t>CARATTERISTICHE FONDAMENTALI</a:t>
            </a:r>
            <a:endParaRPr lang="it-IT" altLang="it-IT" dirty="0" smtClean="0">
              <a:solidFill>
                <a:srgbClr val="990033"/>
              </a:solidFill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it-IT" altLang="it-IT" dirty="0" smtClean="0">
              <a:solidFill>
                <a:srgbClr val="B5270F"/>
              </a:solidFill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it-IT" altLang="it-IT" dirty="0" smtClean="0">
                <a:solidFill>
                  <a:srgbClr val="B5270F"/>
                </a:solidFill>
              </a:rPr>
              <a:t> 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1056998">
            <a:off x="5091097" y="2480310"/>
            <a:ext cx="3393498" cy="76581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99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Controllo reciproco in coppia</a:t>
            </a:r>
            <a:endParaRPr lang="it-IT" altLang="it-IT" b="1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reccia a destra 1"/>
          <p:cNvSpPr/>
          <p:nvPr/>
        </p:nvSpPr>
        <p:spPr>
          <a:xfrm rot="525801">
            <a:off x="187325" y="1588"/>
            <a:ext cx="2376488" cy="68897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dirty="0"/>
              <a:t>IN SINTESI</a:t>
            </a:r>
          </a:p>
        </p:txBody>
      </p:sp>
    </p:spTree>
    <p:extLst>
      <p:ext uri="{BB962C8B-B14F-4D97-AF65-F5344CB8AC3E}">
        <p14:creationId xmlns:p14="http://schemas.microsoft.com/office/powerpoint/2010/main" val="5989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lang="it-IT" altLang="it-IT" sz="2400" b="1" i="1" dirty="0"/>
          </a:p>
          <a:p>
            <a:pPr algn="ctr">
              <a:buFont typeface="Wingdings 2" pitchFamily="18" charset="2"/>
              <a:buNone/>
            </a:pPr>
            <a:endParaRPr lang="it-IT" altLang="it-IT" sz="2400" b="1" i="1" dirty="0" smtClean="0"/>
          </a:p>
          <a:p>
            <a:pPr algn="ctr">
              <a:buFont typeface="Wingdings 2" pitchFamily="18" charset="2"/>
              <a:buNone/>
            </a:pPr>
            <a:endParaRPr lang="it-IT" altLang="it-IT" sz="2400" b="1" i="1" dirty="0" smtClean="0"/>
          </a:p>
          <a:p>
            <a:pPr algn="ctr">
              <a:buFont typeface="Wingdings 2" pitchFamily="18" charset="2"/>
              <a:buNone/>
            </a:pPr>
            <a:endParaRPr lang="it-IT" altLang="it-IT" sz="2400" dirty="0" smtClean="0"/>
          </a:p>
          <a:p>
            <a:pPr algn="ctr">
              <a:buFont typeface="Wingdings 2" pitchFamily="18" charset="2"/>
              <a:buNone/>
            </a:pPr>
            <a:endParaRPr lang="it-IT" altLang="it-IT" sz="2400" dirty="0" smtClean="0"/>
          </a:p>
        </p:txBody>
      </p:sp>
      <p:sp>
        <p:nvSpPr>
          <p:cNvPr id="2" name="Rettangolo 1"/>
          <p:cNvSpPr/>
          <p:nvPr/>
        </p:nvSpPr>
        <p:spPr>
          <a:xfrm>
            <a:off x="6012160" y="1025931"/>
            <a:ext cx="2736304" cy="986408"/>
          </a:xfrm>
          <a:prstGeom prst="rect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Che cosa vi portate </a:t>
            </a:r>
            <a:endParaRPr lang="it-IT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casa 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dal percorso?</a:t>
            </a: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980968" y="2420888"/>
            <a:ext cx="2870696" cy="1368153"/>
          </a:xfrm>
          <a:prstGeom prst="rect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Come pensate </a:t>
            </a:r>
            <a:endParaRPr lang="it-IT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utilizzare ciò </a:t>
            </a:r>
          </a:p>
          <a:p>
            <a:pPr algn="ctr"/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che abbiamo condiviso?</a:t>
            </a:r>
          </a:p>
        </p:txBody>
      </p:sp>
      <p:sp>
        <p:nvSpPr>
          <p:cNvPr id="8" name="Rettangolo 7"/>
          <p:cNvSpPr/>
          <p:nvPr/>
        </p:nvSpPr>
        <p:spPr>
          <a:xfrm>
            <a:off x="6043352" y="4365104"/>
            <a:ext cx="2808312" cy="1368152"/>
          </a:xfrm>
          <a:prstGeom prst="rect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Che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cosa 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avete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apprezzato  nel lavorare 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nel vostro gruppo?</a:t>
            </a: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AutoShape 6"/>
          <p:cNvSpPr txBox="1">
            <a:spLocks noChangeArrowheads="1"/>
          </p:cNvSpPr>
          <p:nvPr/>
        </p:nvSpPr>
        <p:spPr bwMode="auto">
          <a:xfrm rot="425307">
            <a:off x="533893" y="838376"/>
            <a:ext cx="4475813" cy="82962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rgbClr val="FF9900"/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000" b="1" i="1" dirty="0" smtClean="0">
                <a:solidFill>
                  <a:srgbClr val="000000"/>
                </a:solidFill>
                <a:latin typeface="+mn-lt"/>
              </a:rPr>
              <a:t>Mescolatevi, fermatevi, in coppia</a:t>
            </a:r>
            <a:endParaRPr lang="it-IT" altLang="it-IT" sz="2000" b="1" i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9" name="Immagine 8" descr="C:\Users\Anna\Documents\Memo pubblicazione\materiale lavorati -\II PARTE\omin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896544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483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arta di giorna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8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 txBox="1">
            <a:spLocks/>
          </p:cNvSpPr>
          <p:nvPr/>
        </p:nvSpPr>
        <p:spPr>
          <a:xfrm>
            <a:off x="611560" y="6016752"/>
            <a:ext cx="7560840" cy="8412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dk1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800" b="1" cap="none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BUONE ESPERIENZE!</a:t>
            </a:r>
            <a:endParaRPr lang="it-IT" sz="2800" b="1" cap="none" dirty="0">
              <a:solidFill>
                <a:srgbClr val="C0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3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7" name="Rectangle 3" descr="Carta di giornale"/>
          <p:cNvSpPr>
            <a:spLocks noGrp="1"/>
          </p:cNvSpPr>
          <p:nvPr>
            <p:ph type="body" sz="half" idx="4294967295"/>
          </p:nvPr>
        </p:nvSpPr>
        <p:spPr>
          <a:xfrm>
            <a:off x="567293" y="2280857"/>
            <a:ext cx="7056438" cy="1358900"/>
          </a:xfrm>
          <a:blipFill dpi="0" rotWithShape="0">
            <a:blip r:embed="rId2"/>
            <a:srcRect/>
            <a:tile tx="0" ty="0" sx="100000" sy="100000" flip="none" algn="tl"/>
          </a:blipFill>
          <a:ln w="28575">
            <a:solidFill>
              <a:srgbClr val="B5270F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175" indent="12700" algn="ctr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1600" dirty="0" smtClean="0">
                <a:solidFill>
                  <a:srgbClr val="0000CC"/>
                </a:solidFill>
                <a:ea typeface="ＭＳ Ｐゴシック" pitchFamily="34" charset="-128"/>
              </a:rPr>
              <a:t>     </a:t>
            </a:r>
            <a:r>
              <a:rPr lang="it-IT" altLang="it-IT" sz="2800" b="1" dirty="0" smtClean="0">
                <a:solidFill>
                  <a:srgbClr val="0000CC"/>
                </a:solidFill>
                <a:latin typeface="Calibri" pitchFamily="34" charset="0"/>
                <a:ea typeface="ＭＳ Ｐゴシック" pitchFamily="34" charset="-128"/>
              </a:rPr>
              <a:t>Per il principio della responsabilità personale </a:t>
            </a:r>
          </a:p>
          <a:p>
            <a:pPr marL="342900" indent="-342900" algn="ctr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it-IT" altLang="it-IT" sz="2800" b="1" dirty="0" smtClean="0">
                <a:solidFill>
                  <a:srgbClr val="0000CC"/>
                </a:solidFill>
                <a:latin typeface="Calibri" pitchFamily="34" charset="0"/>
                <a:ea typeface="ＭＳ Ｐゴシック" pitchFamily="34" charset="-128"/>
              </a:rPr>
              <a:t>è privilegiata la valutazione individuale</a:t>
            </a:r>
          </a:p>
          <a:p>
            <a:pPr marL="457200" lvl="1" indent="0" algn="ctr">
              <a:spcBef>
                <a:spcPts val="0"/>
              </a:spcBef>
              <a:buFont typeface="Wingdings 2" pitchFamily="18" charset="2"/>
              <a:buNone/>
              <a:defRPr/>
            </a:pPr>
            <a:endParaRPr lang="it-IT" altLang="it-IT" sz="2800" dirty="0" smtClean="0">
              <a:solidFill>
                <a:srgbClr val="0000CC"/>
              </a:solidFill>
              <a:ea typeface="ＭＳ Ｐゴシック" pitchFamily="34" charset="-128"/>
            </a:endParaRPr>
          </a:p>
        </p:txBody>
      </p:sp>
      <p:sp>
        <p:nvSpPr>
          <p:cNvPr id="292872" name="Rectangle 8" descr="Carta di giornale"/>
          <p:cNvSpPr>
            <a:spLocks noChangeArrowheads="1"/>
          </p:cNvSpPr>
          <p:nvPr/>
        </p:nvSpPr>
        <p:spPr bwMode="auto">
          <a:xfrm>
            <a:off x="571733" y="4644141"/>
            <a:ext cx="2667000" cy="83185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lvl="1">
              <a:buFont typeface="Wingdings 2" pitchFamily="18" charset="2"/>
              <a:buNone/>
            </a:pPr>
            <a:r>
              <a:rPr lang="it-IT" altLang="it-IT" sz="2400" b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  Verifica “classica”</a:t>
            </a:r>
          </a:p>
        </p:txBody>
      </p:sp>
      <p:sp>
        <p:nvSpPr>
          <p:cNvPr id="292874" name="Rectangle 10" descr="Carta di giornale"/>
          <p:cNvSpPr>
            <a:spLocks noChangeArrowheads="1"/>
          </p:cNvSpPr>
          <p:nvPr/>
        </p:nvSpPr>
        <p:spPr bwMode="auto">
          <a:xfrm>
            <a:off x="4099578" y="4653136"/>
            <a:ext cx="4469685" cy="83099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Rendere conto individualmente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di ciò che si </a:t>
            </a: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è elaborato in </a:t>
            </a:r>
            <a:r>
              <a:rPr lang="it-IT" altLang="it-IT" sz="2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gruppo</a:t>
            </a:r>
          </a:p>
        </p:txBody>
      </p:sp>
      <p:cxnSp>
        <p:nvCxnSpPr>
          <p:cNvPr id="3" name="Connettore 2 2"/>
          <p:cNvCxnSpPr/>
          <p:nvPr/>
        </p:nvCxnSpPr>
        <p:spPr>
          <a:xfrm flipH="1">
            <a:off x="2280602" y="3759052"/>
            <a:ext cx="969963" cy="8556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4116346" y="3717032"/>
            <a:ext cx="990600" cy="854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1235002" y="1340768"/>
            <a:ext cx="576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8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Già sappiamo che …</a:t>
            </a:r>
            <a:endParaRPr lang="it-IT" sz="3200" b="1" dirty="0">
              <a:solidFill>
                <a:srgbClr val="800000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71733" y="160513"/>
            <a:ext cx="74606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L’APPRENDIMENTO COOPERATIVO </a:t>
            </a:r>
          </a:p>
          <a:p>
            <a:pPr algn="ctr"/>
            <a:r>
              <a:rPr lang="it-IT" sz="2800" b="1" dirty="0" smtClean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UNA VALUTAZIONE AUTENTICA</a:t>
            </a:r>
            <a:endParaRPr lang="it-IT" sz="2800" b="1" dirty="0">
              <a:solidFill>
                <a:srgbClr val="8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97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72" grpId="0" animBg="1"/>
      <p:bldP spid="2928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332656"/>
            <a:ext cx="47304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Valutare all’interno del gruppo</a:t>
            </a:r>
          </a:p>
          <a:p>
            <a:r>
              <a:rPr lang="it-IT" sz="2400" b="1" dirty="0">
                <a:solidFill>
                  <a:srgbClr val="800000"/>
                </a:solidFill>
                <a:latin typeface="Calibri" panose="020F0502020204030204" pitchFamily="34" charset="0"/>
              </a:rPr>
              <a:t>p</a:t>
            </a:r>
            <a:r>
              <a:rPr lang="it-IT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er coinvolgere direttamente gli alunni nella verifica del proprio apprendimento e di quello </a:t>
            </a:r>
          </a:p>
          <a:p>
            <a:r>
              <a:rPr lang="it-IT" sz="2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dei compagni</a:t>
            </a:r>
            <a:r>
              <a:rPr lang="it-IT" sz="2200" b="1" dirty="0" smtClean="0">
                <a:solidFill>
                  <a:srgbClr val="FFFF00"/>
                </a:solidFill>
              </a:rPr>
              <a:t>.</a:t>
            </a:r>
            <a:endParaRPr lang="it-IT" sz="2200" b="1" dirty="0">
              <a:solidFill>
                <a:srgbClr val="FFFF00"/>
              </a:solidFill>
            </a:endParaRPr>
          </a:p>
        </p:txBody>
      </p:sp>
      <p:sp>
        <p:nvSpPr>
          <p:cNvPr id="5" name="Fumetto 3 4"/>
          <p:cNvSpPr/>
          <p:nvPr/>
        </p:nvSpPr>
        <p:spPr>
          <a:xfrm>
            <a:off x="5396662" y="0"/>
            <a:ext cx="3362052" cy="3286696"/>
          </a:xfrm>
          <a:prstGeom prst="wedgeEllipseCallout">
            <a:avLst>
              <a:gd name="adj1" fmla="val 59624"/>
              <a:gd name="adj2" fmla="val -2416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Interrogare </a:t>
            </a:r>
            <a:endParaRPr lang="it-IT" sz="2400" b="1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nel </a:t>
            </a:r>
            <a:r>
              <a:rPr lang="it-IT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contesto </a:t>
            </a:r>
            <a:endParaRPr lang="it-IT" sz="2400" b="1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di </a:t>
            </a:r>
            <a:r>
              <a:rPr lang="it-IT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gruppo: </a:t>
            </a:r>
            <a:endParaRPr lang="it-IT" sz="2400" b="1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risposta </a:t>
            </a:r>
            <a:r>
              <a:rPr lang="it-IT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di un alunno e </a:t>
            </a:r>
            <a:r>
              <a:rPr lang="it-IT" sz="2400" b="1" i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integrazione </a:t>
            </a:r>
            <a:endParaRPr lang="it-IT" sz="2400" b="1" i="1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i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dei </a:t>
            </a:r>
            <a:r>
              <a:rPr lang="it-IT" sz="24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compagni.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7" y="2492897"/>
            <a:ext cx="6054474" cy="357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5376923" y="5266383"/>
            <a:ext cx="3600400" cy="830997"/>
          </a:xfrm>
          <a:prstGeom prst="rect">
            <a:avLst/>
          </a:prstGeom>
          <a:solidFill>
            <a:srgbClr val="3333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Esempio: </a:t>
            </a:r>
          </a:p>
          <a:p>
            <a:pPr algn="ctr"/>
            <a:r>
              <a:rPr lang="it-IT" sz="24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teste numerate insieme</a:t>
            </a:r>
            <a:endParaRPr lang="it-IT" sz="24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0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64088" y="1124744"/>
            <a:ext cx="3505200" cy="5117976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1. </a:t>
            </a: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Ogni alunno svolge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individualmente la </a:t>
            </a: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prova.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2. </a:t>
            </a: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L</a:t>
            </a: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’insegnante  valuta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 le prestazione individuali</a:t>
            </a: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3. Gli alunni discutono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le prove individuali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e </a:t>
            </a: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insieme </a:t>
            </a: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concordando</a:t>
            </a: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le nuove risposte</a:t>
            </a:r>
            <a:r>
              <a:rPr lang="it-IT" altLang="it-IT" sz="2000" b="1" dirty="0">
                <a:solidFill>
                  <a:srgbClr val="000099"/>
                </a:solidFill>
                <a:latin typeface="Calibri" pitchFamily="34" charset="0"/>
              </a:rPr>
              <a:t>.  </a:t>
            </a:r>
            <a:endParaRPr lang="it-IT" altLang="it-IT" sz="2000" b="1" dirty="0" smtClean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 smtClean="0">
                <a:solidFill>
                  <a:srgbClr val="000099"/>
                </a:solidFill>
                <a:latin typeface="Calibri" pitchFamily="34" charset="0"/>
              </a:rPr>
              <a:t>4. Valutazione di gruppo</a:t>
            </a:r>
            <a:endParaRPr lang="it-IT" altLang="it-IT" sz="2000" b="1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6" name="Titolo 5"/>
          <p:cNvSpPr txBox="1">
            <a:spLocks noGrp="1"/>
          </p:cNvSpPr>
          <p:nvPr>
            <p:ph type="title"/>
          </p:nvPr>
        </p:nvSpPr>
        <p:spPr>
          <a:xfrm>
            <a:off x="287034" y="116632"/>
            <a:ext cx="716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cap="none" dirty="0" smtClean="0">
                <a:solidFill>
                  <a:srgbClr val="9900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COINVOLGERE GLI ALUNNI </a:t>
            </a:r>
            <a:br>
              <a:rPr lang="it-IT" sz="2800" b="1" cap="none" dirty="0" smtClean="0">
                <a:solidFill>
                  <a:srgbClr val="9900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2800" b="1" cap="none" dirty="0" smtClean="0">
                <a:solidFill>
                  <a:srgbClr val="9900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NELLA CORREZIONE …</a:t>
            </a:r>
            <a:endParaRPr lang="it-IT" sz="2800" b="1" cap="none" dirty="0">
              <a:solidFill>
                <a:srgbClr val="990033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34" y="2348880"/>
            <a:ext cx="472835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08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7680969" cy="73287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  <a:t/>
            </a:r>
            <a:b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</a:br>
            <a:r>
              <a:rPr lang="it-IT" altLang="it-IT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  <a:t>Ascoltare attivamente</a:t>
            </a:r>
          </a:p>
        </p:txBody>
      </p:sp>
      <p:sp>
        <p:nvSpPr>
          <p:cNvPr id="256003" name="Rectangle 3" descr="Carta di giornale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31832" cy="4800600"/>
          </a:xfr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it-IT" altLang="it-IT" sz="18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Scheda di osservazione dell</a:t>
            </a:r>
            <a:r>
              <a:rPr lang="it-IT" altLang="it-IT" sz="1800" b="1" dirty="0" smtClean="0">
                <a:solidFill>
                  <a:srgbClr val="000066"/>
                </a:solidFill>
                <a:ea typeface="ＭＳ Ｐゴシック" charset="-128"/>
              </a:rPr>
              <a:t>’</a:t>
            </a:r>
            <a:r>
              <a:rPr lang="it-IT" altLang="it-IT" sz="18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insegnante</a:t>
            </a:r>
          </a:p>
          <a:p>
            <a:pPr algn="ctr">
              <a:buFont typeface="Wingdings 2" pitchFamily="18" charset="2"/>
              <a:buNone/>
            </a:pPr>
            <a:endParaRPr lang="it-IT" altLang="it-IT" sz="1800" b="1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</p:txBody>
      </p:sp>
      <p:graphicFrame>
        <p:nvGraphicFramePr>
          <p:cNvPr id="256042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463027"/>
              </p:ext>
            </p:extLst>
          </p:nvPr>
        </p:nvGraphicFramePr>
        <p:xfrm>
          <a:off x="827584" y="2276872"/>
          <a:ext cx="7543800" cy="3001815"/>
        </p:xfrm>
        <a:graphic>
          <a:graphicData uri="http://schemas.openxmlformats.org/drawingml/2006/table">
            <a:tbl>
              <a:tblPr/>
              <a:tblGrid>
                <a:gridCol w="990600"/>
                <a:gridCol w="1219200"/>
                <a:gridCol w="1143000"/>
                <a:gridCol w="1524000"/>
                <a:gridCol w="1409700"/>
                <a:gridCol w="1257300"/>
              </a:tblGrid>
              <a:tr h="1463388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Alunni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GUARDA CHI PARLA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IL CORPO È ORIENTATO VERSO CHI PARLA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 CENNI DI ASSENSO</a:t>
                      </a:r>
                      <a:r>
                        <a:rPr kumimoji="0" lang="it-IT" alt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O ALTRI SEGNALI DI CONTATTO</a:t>
                      </a:r>
                      <a:endParaRPr kumimoji="0" lang="it-IT" altLang="it-I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/>
                          <a:ea typeface="ＭＳ Ｐゴシック" charset="-128"/>
                        </a:rPr>
                        <a:t>“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LASCIA PARLARE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/>
                          <a:ea typeface="ＭＳ Ｐゴシック" charset="-128"/>
                        </a:rPr>
                        <a:t>”</a:t>
                      </a:r>
                      <a:endParaRPr kumimoji="0" lang="it-IT" alt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 DOMANDE O COMMENTI POSITIVI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24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5270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Carlo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772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Luca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331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Stefania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632"/>
            <a:ext cx="3773487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65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695" y="332656"/>
            <a:ext cx="8686800" cy="838200"/>
          </a:xfrm>
        </p:spPr>
        <p:txBody>
          <a:bodyPr>
            <a:normAutofit/>
          </a:bodyPr>
          <a:lstStyle/>
          <a:p>
            <a:r>
              <a:rPr lang="it-IT" sz="3200" b="1" cap="none" dirty="0" smtClean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Durante un </a:t>
            </a:r>
            <a:r>
              <a:rPr lang="it-IT" sz="3200" b="1" cap="none" dirty="0" err="1" smtClean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jigsaw</a:t>
            </a:r>
            <a:r>
              <a:rPr lang="it-IT" sz="3200" b="1" cap="none" dirty="0" smtClean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…</a:t>
            </a:r>
            <a:endParaRPr lang="it-IT" sz="3200" b="1" cap="none" dirty="0">
              <a:solidFill>
                <a:srgbClr val="FFFF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890207"/>
              </p:ext>
            </p:extLst>
          </p:nvPr>
        </p:nvGraphicFramePr>
        <p:xfrm>
          <a:off x="107504" y="1519238"/>
          <a:ext cx="9072000" cy="4876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{16D9F66E-5EB9-4882-86FB-DCBF35E3C3E4}</a:tableStyleId>
              </a:tblPr>
              <a:tblGrid>
                <a:gridCol w="1512000"/>
                <a:gridCol w="1512000"/>
                <a:gridCol w="1512000"/>
                <a:gridCol w="1512000"/>
                <a:gridCol w="1512000"/>
                <a:gridCol w="1512000"/>
              </a:tblGrid>
              <a:tr h="211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dirty="0" smtClean="0">
                          <a:effectLst/>
                        </a:rPr>
                        <a:t>ALUNNI</a:t>
                      </a:r>
                      <a:endParaRPr lang="it-IT" sz="2400" dirty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Calibri" panose="020F0502020204030204" pitchFamily="34" charset="0"/>
                        </a:rPr>
                        <a:t>Spiegano </a:t>
                      </a:r>
                      <a:endParaRPr lang="it-IT" sz="16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  <a:latin typeface="Calibri" panose="020F0502020204030204" pitchFamily="34" charset="0"/>
                        </a:rPr>
                        <a:t>i </a:t>
                      </a:r>
                      <a:r>
                        <a:rPr lang="it-IT" sz="1600" dirty="0">
                          <a:effectLst/>
                          <a:latin typeface="Calibri" panose="020F0502020204030204" pitchFamily="34" charset="0"/>
                        </a:rPr>
                        <a:t>concetti</a:t>
                      </a:r>
                      <a:endParaRPr lang="it-IT" sz="1600" dirty="0">
                        <a:solidFill>
                          <a:srgbClr val="333300"/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Calibri" panose="020F0502020204030204" pitchFamily="34" charset="0"/>
                        </a:rPr>
                        <a:t>Fanno riferimento a materiale visivo: schemi, immagini,…</a:t>
                      </a:r>
                      <a:endParaRPr lang="it-IT" sz="1600" dirty="0">
                        <a:solidFill>
                          <a:srgbClr val="333300"/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Calibri" panose="020F0502020204030204" pitchFamily="34" charset="0"/>
                        </a:rPr>
                        <a:t>Rispondono alle domande chiarendo e approfondendo</a:t>
                      </a:r>
                      <a:endParaRPr lang="it-IT" sz="1600" dirty="0">
                        <a:solidFill>
                          <a:srgbClr val="333300"/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Calibri" panose="020F0502020204030204" pitchFamily="34" charset="0"/>
                        </a:rPr>
                        <a:t>Incoraggiano la partecipazione</a:t>
                      </a:r>
                      <a:endParaRPr lang="it-IT" sz="1600" dirty="0">
                        <a:solidFill>
                          <a:srgbClr val="333300"/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Calibri" panose="020F0502020204030204" pitchFamily="34" charset="0"/>
                        </a:rPr>
                        <a:t>Controllano la comprensione dei compagni</a:t>
                      </a:r>
                      <a:endParaRPr lang="it-IT" sz="1600" dirty="0">
                        <a:solidFill>
                          <a:srgbClr val="333300"/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it-IT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Paolo</a:t>
                      </a:r>
                      <a:endParaRPr lang="it-IT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it-IT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Marta</a:t>
                      </a:r>
                      <a:endParaRPr lang="it-IT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it-IT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Elisa</a:t>
                      </a:r>
                      <a:endParaRPr lang="it-IT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it-IT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Diego</a:t>
                      </a:r>
                      <a:endParaRPr lang="it-IT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it-IT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it-IT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03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08" y="116632"/>
            <a:ext cx="3773487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06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" y="-171400"/>
            <a:ext cx="10085388" cy="755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e 4"/>
          <p:cNvSpPr/>
          <p:nvPr/>
        </p:nvSpPr>
        <p:spPr>
          <a:xfrm rot="1375806">
            <a:off x="7111914" y="132054"/>
            <a:ext cx="2958753" cy="1440160"/>
          </a:xfrm>
          <a:prstGeom prst="ellipse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VALUTAZIONE AUTENTICA</a:t>
            </a:r>
            <a:endParaRPr lang="it-IT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1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DUTE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9505"/>
            <a:ext cx="3120198" cy="3687666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4" name="Rettangolo 3"/>
          <p:cNvSpPr/>
          <p:nvPr/>
        </p:nvSpPr>
        <p:spPr>
          <a:xfrm>
            <a:off x="2411760" y="404664"/>
            <a:ext cx="45720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it-IT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 scopo primario della valutazione </a:t>
            </a:r>
          </a:p>
          <a:p>
            <a:pPr algn="ctr"/>
            <a:r>
              <a:rPr lang="it-IT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 di migliorare l’apprendimento </a:t>
            </a:r>
            <a:endParaRPr lang="it-IT" sz="2400" b="1" dirty="0" smtClean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dello </a:t>
            </a:r>
            <a:r>
              <a:rPr lang="it-IT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studente</a:t>
            </a:r>
          </a:p>
        </p:txBody>
      </p:sp>
      <p:sp>
        <p:nvSpPr>
          <p:cNvPr id="9" name="Rettangolo 8"/>
          <p:cNvSpPr/>
          <p:nvPr/>
        </p:nvSpPr>
        <p:spPr>
          <a:xfrm>
            <a:off x="3371718" y="2564904"/>
            <a:ext cx="4572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E’ orientata a promuovere autovalutazione</a:t>
            </a:r>
            <a:endParaRPr lang="it-IT" sz="2400" b="1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3320932" y="3775973"/>
            <a:ext cx="5824137" cy="21236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Richiede strategie e </a:t>
            </a:r>
          </a:p>
          <a:p>
            <a:pPr algn="ctr"/>
            <a:r>
              <a:rPr lang="it-IT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strumenti alternativi:</a:t>
            </a:r>
          </a:p>
          <a:p>
            <a:pPr algn="ctr"/>
            <a:endParaRPr lang="it-IT" sz="2400" b="1" dirty="0" smtClean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Rubriche di prestazione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Checklist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Griglie per l’osservazione strutturata </a:t>
            </a:r>
            <a:endParaRPr lang="it-IT" sz="2000" b="1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9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30" descr="EDUTE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1" y="2564904"/>
            <a:ext cx="2826273" cy="3168352"/>
          </a:xfrm>
        </p:spPr>
      </p:pic>
      <p:sp>
        <p:nvSpPr>
          <p:cNvPr id="10" name="Fumetto 1 9"/>
          <p:cNvSpPr/>
          <p:nvPr/>
        </p:nvSpPr>
        <p:spPr>
          <a:xfrm>
            <a:off x="2627784" y="404664"/>
            <a:ext cx="5832648" cy="1839437"/>
          </a:xfrm>
          <a:prstGeom prst="wedgeRectCallout">
            <a:avLst>
              <a:gd name="adj1" fmla="val -44459"/>
              <a:gd name="adj2" fmla="val 6486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>
                <a:solidFill>
                  <a:srgbClr val="002060"/>
                </a:solidFill>
                <a:latin typeface="Calibri" panose="020F0502020204030204" pitchFamily="34" charset="0"/>
              </a:rPr>
              <a:t>Quando dirò che una prestazione </a:t>
            </a:r>
          </a:p>
          <a:p>
            <a:pPr algn="ctr">
              <a:defRPr/>
            </a:pPr>
            <a:r>
              <a:rPr lang="it-IT" sz="3200" b="1" dirty="0">
                <a:solidFill>
                  <a:srgbClr val="002060"/>
                </a:solidFill>
                <a:latin typeface="Calibri" panose="020F0502020204030204" pitchFamily="34" charset="0"/>
              </a:rPr>
              <a:t>è una buona prestazione? </a:t>
            </a:r>
          </a:p>
        </p:txBody>
      </p:sp>
      <p:sp>
        <p:nvSpPr>
          <p:cNvPr id="12" name="Fumetto 1 11"/>
          <p:cNvSpPr/>
          <p:nvPr/>
        </p:nvSpPr>
        <p:spPr>
          <a:xfrm>
            <a:off x="4498816" y="3014032"/>
            <a:ext cx="4679629" cy="1188132"/>
          </a:xfrm>
          <a:prstGeom prst="wedgeRectCallout">
            <a:avLst>
              <a:gd name="adj1" fmla="val -81889"/>
              <a:gd name="adj2" fmla="val -7608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I CRITERI, PLEASE</a:t>
            </a:r>
          </a:p>
        </p:txBody>
      </p:sp>
    </p:spTree>
    <p:extLst>
      <p:ext uri="{BB962C8B-B14F-4D97-AF65-F5344CB8AC3E}">
        <p14:creationId xmlns:p14="http://schemas.microsoft.com/office/powerpoint/2010/main" val="171733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7128</TotalTime>
  <Words>668</Words>
  <Application>Microsoft Office PowerPoint</Application>
  <PresentationFormat>Presentazione su schermo (4:3)</PresentationFormat>
  <Paragraphs>255</Paragraphs>
  <Slides>19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1" baseType="lpstr">
      <vt:lpstr>Terra</vt:lpstr>
      <vt:lpstr>1_Terra</vt:lpstr>
      <vt:lpstr>Presentazione standard di PowerPoint</vt:lpstr>
      <vt:lpstr>Presentazione standard di PowerPoint</vt:lpstr>
      <vt:lpstr>Presentazione standard di PowerPoint</vt:lpstr>
      <vt:lpstr>COINVOLGERE GLI ALUNNI  NELLA CORREZIONE …</vt:lpstr>
      <vt:lpstr> Ascoltare attivamente</vt:lpstr>
      <vt:lpstr>Durante un jigsaw …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Procediamo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578</cp:revision>
  <cp:lastPrinted>2016-11-20T09:23:17Z</cp:lastPrinted>
  <dcterms:created xsi:type="dcterms:W3CDTF">2011-09-04T18:28:19Z</dcterms:created>
  <dcterms:modified xsi:type="dcterms:W3CDTF">2016-12-19T08:38:25Z</dcterms:modified>
</cp:coreProperties>
</file>